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Lst>
  <p:notesMasterIdLst>
    <p:notesMasterId r:id="rId38"/>
  </p:notesMasterIdLst>
  <p:sldIdLst>
    <p:sldId id="256" r:id="rId2"/>
    <p:sldId id="257" r:id="rId3"/>
    <p:sldId id="259" r:id="rId4"/>
    <p:sldId id="260" r:id="rId5"/>
    <p:sldId id="261" r:id="rId6"/>
    <p:sldId id="262" r:id="rId7"/>
    <p:sldId id="263" r:id="rId8"/>
    <p:sldId id="264" r:id="rId9"/>
    <p:sldId id="265" r:id="rId10"/>
    <p:sldId id="266" r:id="rId11"/>
    <p:sldId id="294" r:id="rId12"/>
    <p:sldId id="269" r:id="rId13"/>
    <p:sldId id="270" r:id="rId14"/>
    <p:sldId id="295" r:id="rId15"/>
    <p:sldId id="296" r:id="rId16"/>
    <p:sldId id="297" r:id="rId17"/>
    <p:sldId id="272" r:id="rId18"/>
    <p:sldId id="273"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9601200" cy="7315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zQTFOBeCfeilFW6OpJOmb/YsNi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C9D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6"/>
    <p:restoredTop sz="63662"/>
  </p:normalViewPr>
  <p:slideViewPr>
    <p:cSldViewPr snapToGrid="0" snapToObjects="1">
      <p:cViewPr varScale="1">
        <p:scale>
          <a:sx n="76" d="100"/>
          <a:sy n="76" d="100"/>
        </p:scale>
        <p:origin x="2944" y="192"/>
      </p:cViewPr>
      <p:guideLst/>
    </p:cSldViewPr>
  </p:slideViewPr>
  <p:notesTextViewPr>
    <p:cViewPr>
      <p:scale>
        <a:sx n="185" d="100"/>
        <a:sy n="1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2"/>
            <a:ext cx="4160520" cy="367030"/>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438458" y="2"/>
            <a:ext cx="4160520" cy="367030"/>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948171"/>
            <a:ext cx="4160520" cy="367029"/>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438458" y="6948171"/>
            <a:ext cx="4160520" cy="367029"/>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1" name="Google Shape;31;p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7: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25" name="Google Shape;125;p37: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9" name="Google Shape;39;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20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57" name="Google Shape;157;p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164" name="Google Shape;164;p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9" name="Google Shape;39;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0998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 name="Google Shape;39;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4738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 name="Google Shape;39;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7186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78" name="Google Shape;178;p1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85" name="Google Shape;185;p1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210" name="Google Shape;210;p1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dirty="0"/>
          </a:p>
        </p:txBody>
      </p:sp>
      <p:sp>
        <p:nvSpPr>
          <p:cNvPr id="39" name="Google Shape;39;p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4: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43" name="Google Shape;343;p1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60" name="Google Shape;360;p1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397" name="Google Shape;397;p1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22" name="Google Shape;422;p1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49" name="Google Shape;449;p1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467" name="Google Shape;467;p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3: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40" name="Google Shape;540;p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14" name="Google Shape;614;p1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12: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88" name="Google Shape;688;p1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20: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763" name="Google Shape;763;p20: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52" name="Google Shape;52;p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p2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838" name="Google Shape;838;p2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26: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14" name="Google Shape;914;p2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2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90" name="Google Shape;990;p2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28: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067" name="Google Shape;1067;p28: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21: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44" name="Google Shape;1144;p21: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55: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66" name="Google Shape;1166;p5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59: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73" name="Google Shape;1173;p59: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7:notes"/>
          <p:cNvSpPr txBox="1">
            <a:spLocks noGrp="1"/>
          </p:cNvSpPr>
          <p:nvPr>
            <p:ph type="body" idx="1"/>
          </p:nvPr>
        </p:nvSpPr>
        <p:spPr>
          <a:xfrm>
            <a:off x="960120" y="3520439"/>
            <a:ext cx="7680960" cy="2880361"/>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0" name="Google Shape;60;p7: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2: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2: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69" name="Google Shape;69;p32: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3: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3: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77" name="Google Shape;77;p33: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4: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4: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86" name="Google Shape;86;p34: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5: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35: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98" name="Google Shape;98;p35: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6:notes"/>
          <p:cNvSpPr>
            <a:spLocks noGrp="1" noRot="1" noChangeAspect="1"/>
          </p:cNvSpPr>
          <p:nvPr>
            <p:ph type="sldImg" idx="2"/>
          </p:nvPr>
        </p:nvSpPr>
        <p:spPr>
          <a:xfrm>
            <a:off x="3155950" y="914400"/>
            <a:ext cx="3289300" cy="2468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6:notes"/>
          <p:cNvSpPr txBox="1">
            <a:spLocks noGrp="1"/>
          </p:cNvSpPr>
          <p:nvPr>
            <p:ph type="body" idx="1"/>
          </p:nvPr>
        </p:nvSpPr>
        <p:spPr>
          <a:xfrm>
            <a:off x="960120" y="3520439"/>
            <a:ext cx="7680900" cy="28803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lang="en-US" dirty="0"/>
          </a:p>
        </p:txBody>
      </p:sp>
      <p:sp>
        <p:nvSpPr>
          <p:cNvPr id="110" name="Google Shape;110;p36:notes"/>
          <p:cNvSpPr txBox="1">
            <a:spLocks noGrp="1"/>
          </p:cNvSpPr>
          <p:nvPr>
            <p:ph type="sldNum" idx="12"/>
          </p:nvPr>
        </p:nvSpPr>
        <p:spPr>
          <a:xfrm>
            <a:off x="5438458" y="6948171"/>
            <a:ext cx="4160400" cy="3669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3"/>
          <p:cNvSpPr/>
          <p:nvPr/>
        </p:nvSpPr>
        <p:spPr>
          <a:xfrm>
            <a:off x="0" y="243840"/>
            <a:ext cx="9144000" cy="4988560"/>
          </a:xfrm>
          <a:prstGeom prst="rect">
            <a:avLst/>
          </a:prstGeom>
          <a:blipFill rotWithShape="1">
            <a:blip r:embed="rId2">
              <a:alphaModFix/>
            </a:blip>
            <a:tile tx="0" ty="0" sx="80000" sy="80000" flip="none" algn="tl"/>
          </a:blip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C00000"/>
              </a:solidFill>
              <a:latin typeface="Calibri"/>
              <a:ea typeface="Calibri"/>
              <a:cs typeface="Calibri"/>
              <a:sym typeface="Calibri"/>
            </a:endParaRPr>
          </a:p>
        </p:txBody>
      </p:sp>
      <p:sp>
        <p:nvSpPr>
          <p:cNvPr id="19" name="Google Shape;19;p23"/>
          <p:cNvSpPr txBox="1">
            <a:spLocks noGrp="1"/>
          </p:cNvSpPr>
          <p:nvPr>
            <p:ph type="ctrTitle"/>
          </p:nvPr>
        </p:nvSpPr>
        <p:spPr>
          <a:xfrm>
            <a:off x="685800" y="2043587"/>
            <a:ext cx="7772400" cy="1467257"/>
          </a:xfrm>
          <a:prstGeom prst="rect">
            <a:avLst/>
          </a:prstGeom>
          <a:noFill/>
          <a:ln>
            <a:noFill/>
          </a:ln>
        </p:spPr>
        <p:txBody>
          <a:bodyPr spcFirstLastPara="1" wrap="square" lIns="91425" tIns="45700" rIns="91425" bIns="45700" anchor="t" anchorCtr="0">
            <a:noAutofit/>
          </a:bodyPr>
          <a:lstStyle>
            <a:lvl1pPr lvl="0" algn="l">
              <a:lnSpc>
                <a:spcPct val="80000"/>
              </a:lnSpc>
              <a:spcBef>
                <a:spcPts val="0"/>
              </a:spcBef>
              <a:spcAft>
                <a:spcPts val="0"/>
              </a:spcAft>
              <a:buSzPts val="1400"/>
              <a:buNone/>
              <a:defRPr sz="6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3"/>
          <p:cNvSpPr txBox="1">
            <a:spLocks noGrp="1"/>
          </p:cNvSpPr>
          <p:nvPr>
            <p:ph type="subTitle" idx="1"/>
          </p:nvPr>
        </p:nvSpPr>
        <p:spPr>
          <a:xfrm>
            <a:off x="685800" y="5374529"/>
            <a:ext cx="7772400" cy="593883"/>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SzPts val="1920"/>
              <a:buNone/>
              <a:defRPr sz="3200" b="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21" name="Google Shape;21;p23"/>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a:stretch/>
        </p:blipFill>
        <p:spPr>
          <a:xfrm>
            <a:off x="152400" y="6590918"/>
            <a:ext cx="2150721" cy="169037"/>
          </a:xfrm>
          <a:prstGeom prst="rect">
            <a:avLst/>
          </a:prstGeom>
          <a:noFill/>
          <a:ln>
            <a:noFill/>
          </a:ln>
        </p:spPr>
      </p:pic>
      <p:sp>
        <p:nvSpPr>
          <p:cNvPr id="23" name="Google Shape;23;p23"/>
          <p:cNvSpPr txBox="1"/>
          <p:nvPr/>
        </p:nvSpPr>
        <p:spPr>
          <a:xfrm>
            <a:off x="685800" y="664882"/>
            <a:ext cx="7772400"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3200" b="0" i="0" u="none" strike="noStrike" cap="none" dirty="0">
                <a:solidFill>
                  <a:schemeClr val="lt1"/>
                </a:solidFill>
                <a:latin typeface="Calibri"/>
                <a:ea typeface="Calibri"/>
                <a:cs typeface="Calibri"/>
                <a:sym typeface="Calibri"/>
              </a:rPr>
              <a:t>CSE 390B, Spring 2022</a:t>
            </a:r>
            <a:endParaRPr sz="1400" b="0" i="0" u="none" strike="noStrike" cap="none" dirty="0">
              <a:solidFill>
                <a:srgbClr val="000000"/>
              </a:solidFill>
              <a:latin typeface="Arial"/>
              <a:ea typeface="Arial"/>
              <a:cs typeface="Arial"/>
              <a:sym typeface="Arial"/>
            </a:endParaRPr>
          </a:p>
        </p:txBody>
      </p:sp>
      <p:sp>
        <p:nvSpPr>
          <p:cNvPr id="24" name="Google Shape;24;p23"/>
          <p:cNvSpPr txBox="1"/>
          <p:nvPr/>
        </p:nvSpPr>
        <p:spPr>
          <a:xfrm>
            <a:off x="685800" y="1214004"/>
            <a:ext cx="8252138" cy="5775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B2A85"/>
              </a:buClr>
              <a:buSzPts val="1920"/>
              <a:buFont typeface="Noto Sans Symbols"/>
              <a:buNone/>
            </a:pPr>
            <a:r>
              <a:rPr lang="en-US" sz="2400" b="0" i="0" u="none" strike="noStrike" cap="none">
                <a:solidFill>
                  <a:schemeClr val="lt1"/>
                </a:solidFill>
                <a:latin typeface="Calibri"/>
                <a:ea typeface="Calibri"/>
                <a:cs typeface="Calibri"/>
                <a:sym typeface="Calibri"/>
              </a:rPr>
              <a:t>Building Academic Success Through Bottom-Up Computing</a:t>
            </a:r>
            <a:endParaRPr sz="1400" b="0" i="0" u="none" strike="noStrike" cap="none">
              <a:solidFill>
                <a:srgbClr val="000000"/>
              </a:solidFill>
              <a:latin typeface="Arial"/>
              <a:ea typeface="Arial"/>
              <a:cs typeface="Arial"/>
              <a:sym typeface="Arial"/>
            </a:endParaRPr>
          </a:p>
        </p:txBody>
      </p:sp>
      <p:sp>
        <p:nvSpPr>
          <p:cNvPr id="9" name="Google Shape;13;p22">
            <a:extLst>
              <a:ext uri="{FF2B5EF4-FFF2-40B4-BE49-F238E27FC236}">
                <a16:creationId xmlns:a16="http://schemas.microsoft.com/office/drawing/2014/main" id="{AA7782FF-500B-E590-105A-166DCDE6F5AF}"/>
              </a:ext>
            </a:extLst>
          </p:cNvPr>
          <p:cNvSpPr/>
          <p:nvPr userDrawn="1"/>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10" name="Google Shape;14;p22">
            <a:extLst>
              <a:ext uri="{FF2B5EF4-FFF2-40B4-BE49-F238E27FC236}">
                <a16:creationId xmlns:a16="http://schemas.microsoft.com/office/drawing/2014/main" id="{74F7F4BA-1892-B233-3EB9-3178F2A76344}"/>
              </a:ext>
            </a:extLst>
          </p:cNvPr>
          <p:cNvPicPr preferRelativeResize="0"/>
          <p:nvPr userDrawn="1"/>
        </p:nvPicPr>
        <p:blipFill rotWithShape="1">
          <a:blip r:embed="rId4">
            <a:alphaModFix/>
          </a:blip>
          <a:srcRect/>
          <a:stretch/>
        </p:blipFill>
        <p:spPr>
          <a:xfrm>
            <a:off x="26376" y="25342"/>
            <a:ext cx="2150721" cy="169037"/>
          </a:xfrm>
          <a:prstGeom prst="rect">
            <a:avLst/>
          </a:prstGeom>
          <a:noFill/>
          <a:ln>
            <a:noFill/>
          </a:ln>
        </p:spPr>
      </p:pic>
      <p:sp>
        <p:nvSpPr>
          <p:cNvPr id="11" name="Google Shape;16;p22">
            <a:extLst>
              <a:ext uri="{FF2B5EF4-FFF2-40B4-BE49-F238E27FC236}">
                <a16:creationId xmlns:a16="http://schemas.microsoft.com/office/drawing/2014/main" id="{75B10064-501B-9F46-23E0-A1FB70F35B7F}"/>
              </a:ext>
            </a:extLst>
          </p:cNvPr>
          <p:cNvSpPr txBox="1"/>
          <p:nvPr userDrawn="1"/>
        </p:nvSpPr>
        <p:spPr>
          <a:xfrm>
            <a:off x="0" y="27429"/>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18: Procrastination &amp; Computer Networks</a:t>
            </a:r>
            <a:endParaRPr sz="1400" b="0" i="0" u="none" strike="noStrike" cap="none" dirty="0">
              <a:solidFill>
                <a:srgbClr val="000000"/>
              </a:solidFill>
              <a:latin typeface="Arial"/>
              <a:ea typeface="Arial"/>
              <a:cs typeface="Arial"/>
              <a:sym typeface="Arial"/>
            </a:endParaRPr>
          </a:p>
        </p:txBody>
      </p:sp>
      <p:sp>
        <p:nvSpPr>
          <p:cNvPr id="12" name="Google Shape;15;p22">
            <a:extLst>
              <a:ext uri="{FF2B5EF4-FFF2-40B4-BE49-F238E27FC236}">
                <a16:creationId xmlns:a16="http://schemas.microsoft.com/office/drawing/2014/main" id="{9740C641-CA88-98F2-5B5D-5C9DB93EAE5E}"/>
              </a:ext>
            </a:extLst>
          </p:cNvPr>
          <p:cNvSpPr txBox="1"/>
          <p:nvPr userDrawn="1"/>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lvl="0" indent="-360680" algn="l">
              <a:lnSpc>
                <a:spcPct val="110000"/>
              </a:lnSpc>
              <a:spcBef>
                <a:spcPts val="440"/>
              </a:spcBef>
              <a:spcAft>
                <a:spcPts val="0"/>
              </a:spcAft>
              <a:buSzPts val="2080"/>
              <a:buFont typeface="Noto Sans Symbols"/>
              <a:buChar char="❖"/>
              <a:defRPr sz="2600" b="0"/>
            </a:lvl1pPr>
            <a:lvl2pPr marL="914400" lvl="1" indent="-382269" algn="l">
              <a:lnSpc>
                <a:spcPct val="110000"/>
              </a:lnSpc>
              <a:spcBef>
                <a:spcPts val="24"/>
              </a:spcBef>
              <a:spcAft>
                <a:spcPts val="0"/>
              </a:spcAft>
              <a:buSzPts val="2420"/>
              <a:buFont typeface="Noto Sans Symbols"/>
              <a:buChar char="▪"/>
              <a:defRPr sz="2200"/>
            </a:lvl2pPr>
            <a:lvl3pPr marL="1371600" lvl="2" indent="-368300" algn="l">
              <a:lnSpc>
                <a:spcPct val="110000"/>
              </a:lnSpc>
              <a:spcBef>
                <a:spcPts val="0"/>
              </a:spcBef>
              <a:spcAft>
                <a:spcPts val="0"/>
              </a:spcAft>
              <a:buSzPts val="2200"/>
              <a:buFont typeface="Arial"/>
              <a:buChar char="•"/>
              <a:defRPr/>
            </a:lvl3pPr>
            <a:lvl4pPr marL="1828800" lvl="3" indent="-342900" algn="l">
              <a:lnSpc>
                <a:spcPct val="100000"/>
              </a:lnSpc>
              <a:spcBef>
                <a:spcPts val="1200"/>
              </a:spcBef>
              <a:spcAft>
                <a:spcPts val="0"/>
              </a:spcAft>
              <a:buSzPts val="1800"/>
              <a:buFont typeface="Calibri"/>
              <a:buChar char="–"/>
              <a:defRPr sz="1800"/>
            </a:lvl4pPr>
            <a:lvl5pPr marL="2286000" lvl="4" indent="-342900" algn="l">
              <a:lnSpc>
                <a:spcPct val="100000"/>
              </a:lnSpc>
              <a:spcBef>
                <a:spcPts val="360"/>
              </a:spcBef>
              <a:spcAft>
                <a:spcPts val="0"/>
              </a:spcAft>
              <a:buSzPts val="1800"/>
              <a:buFont typeface="Calibri"/>
              <a:buChar char="»"/>
              <a:defRPr sz="18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2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374090" y="371182"/>
            <a:ext cx="8388910" cy="762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chemeClr val="dk1"/>
                </a:solidFill>
                <a:latin typeface="Arial Narrow"/>
                <a:ea typeface="Arial Narrow"/>
                <a:cs typeface="Arial Narrow"/>
                <a:sym typeface="Arial Narrow"/>
              </a:defRPr>
            </a:lvl9pPr>
          </a:lstStyle>
          <a:p>
            <a:endParaRPr/>
          </a:p>
        </p:txBody>
      </p:sp>
      <p:sp>
        <p:nvSpPr>
          <p:cNvPr id="11" name="Google Shape;11;p2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lvl1pPr marL="457200" marR="0" lvl="0" indent="-327660" algn="l" rtl="0">
              <a:lnSpc>
                <a:spcPct val="100000"/>
              </a:lnSpc>
              <a:spcBef>
                <a:spcPts val="520"/>
              </a:spcBef>
              <a:spcAft>
                <a:spcPts val="0"/>
              </a:spcAft>
              <a:buClr>
                <a:srgbClr val="4B2A85"/>
              </a:buClr>
              <a:buSzPts val="1560"/>
              <a:buFont typeface="Noto Sans Symbols"/>
              <a:buChar char="❖"/>
              <a:defRPr sz="2600" b="1" i="0" u="none" strike="noStrike" cap="none">
                <a:solidFill>
                  <a:schemeClr val="dk1"/>
                </a:solidFill>
                <a:latin typeface="Calibri"/>
                <a:ea typeface="Calibri"/>
                <a:cs typeface="Calibri"/>
                <a:sym typeface="Calibri"/>
              </a:defRPr>
            </a:lvl1pPr>
            <a:lvl2pPr marL="914400" marR="0" lvl="1" indent="-382269" algn="l" rtl="0">
              <a:lnSpc>
                <a:spcPct val="100000"/>
              </a:lnSpc>
              <a:spcBef>
                <a:spcPts val="440"/>
              </a:spcBef>
              <a:spcAft>
                <a:spcPts val="0"/>
              </a:spcAft>
              <a:buClr>
                <a:srgbClr val="4B2A85"/>
              </a:buClr>
              <a:buSzPts val="2420"/>
              <a:buFont typeface="Calibri"/>
              <a:buChar char="▪"/>
              <a:defRPr sz="22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400"/>
              </a:spcBef>
              <a:spcAft>
                <a:spcPts val="0"/>
              </a:spcAft>
              <a:buClr>
                <a:srgbClr val="4B2A85"/>
              </a:buClr>
              <a:buSzPts val="16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4B2A85"/>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sldNum" idx="12"/>
          </p:nvPr>
        </p:nvSpPr>
        <p:spPr>
          <a:xfrm>
            <a:off x="8534400" y="6492875"/>
            <a:ext cx="609600"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1" i="0" u="none" strike="noStrike" cap="none">
                <a:solidFill>
                  <a:srgbClr val="4B2A85"/>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3" name="Google Shape;13;p22"/>
          <p:cNvSpPr/>
          <p:nvPr/>
        </p:nvSpPr>
        <p:spPr>
          <a:xfrm>
            <a:off x="0" y="0"/>
            <a:ext cx="9144000" cy="228600"/>
          </a:xfrm>
          <a:prstGeom prst="rect">
            <a:avLst/>
          </a:prstGeom>
          <a:solidFill>
            <a:srgbClr val="4B2A8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imes New Roman"/>
              <a:ea typeface="Times New Roman"/>
              <a:cs typeface="Times New Roman"/>
              <a:sym typeface="Times New Roman"/>
            </a:endParaRPr>
          </a:p>
        </p:txBody>
      </p:sp>
      <p:pic>
        <p:nvPicPr>
          <p:cNvPr id="14" name="Google Shape;14;p22"/>
          <p:cNvPicPr preferRelativeResize="0"/>
          <p:nvPr/>
        </p:nvPicPr>
        <p:blipFill rotWithShape="1">
          <a:blip r:embed="rId4">
            <a:alphaModFix/>
          </a:blip>
          <a:srcRect/>
          <a:stretch/>
        </p:blipFill>
        <p:spPr>
          <a:xfrm>
            <a:off x="26376" y="25342"/>
            <a:ext cx="2150721" cy="169037"/>
          </a:xfrm>
          <a:prstGeom prst="rect">
            <a:avLst/>
          </a:prstGeom>
          <a:noFill/>
          <a:ln>
            <a:noFill/>
          </a:ln>
        </p:spPr>
      </p:pic>
      <p:sp>
        <p:nvSpPr>
          <p:cNvPr id="16" name="Google Shape;16;p22"/>
          <p:cNvSpPr txBox="1"/>
          <p:nvPr/>
        </p:nvSpPr>
        <p:spPr>
          <a:xfrm>
            <a:off x="0" y="27429"/>
            <a:ext cx="9144000" cy="169277"/>
          </a:xfrm>
          <a:prstGeom prst="rect">
            <a:avLst/>
          </a:prstGeom>
          <a:noFill/>
          <a:ln>
            <a:noFill/>
          </a:ln>
        </p:spPr>
        <p:txBody>
          <a:bodyPr spcFirstLastPara="1" wrap="square" lIns="91425" tIns="0" rIns="91425" bIns="0" anchor="ctr" anchorCtr="0">
            <a:sp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Lecture 18: Procrastination &amp; Computer Networks</a:t>
            </a:r>
            <a:endParaRPr sz="1400" b="0" i="0" u="none" strike="noStrike" cap="none" dirty="0">
              <a:solidFill>
                <a:srgbClr val="000000"/>
              </a:solidFill>
              <a:latin typeface="Arial"/>
              <a:ea typeface="Arial"/>
              <a:cs typeface="Arial"/>
              <a:sym typeface="Arial"/>
            </a:endParaRPr>
          </a:p>
        </p:txBody>
      </p:sp>
      <p:sp>
        <p:nvSpPr>
          <p:cNvPr id="15" name="Google Shape;15;p22"/>
          <p:cNvSpPr txBox="1"/>
          <p:nvPr/>
        </p:nvSpPr>
        <p:spPr>
          <a:xfrm>
            <a:off x="7362275" y="27425"/>
            <a:ext cx="1781700" cy="169200"/>
          </a:xfrm>
          <a:prstGeom prst="rect">
            <a:avLst/>
          </a:prstGeom>
          <a:noFill/>
          <a:ln>
            <a:noFill/>
          </a:ln>
        </p:spPr>
        <p:txBody>
          <a:bodyPr spcFirstLastPara="1" wrap="square" lIns="91425" tIns="0" rIns="91425" bIns="0" anchor="ctr"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chemeClr val="lt1"/>
                </a:solidFill>
                <a:latin typeface="Arial"/>
                <a:ea typeface="Arial"/>
                <a:cs typeface="Arial"/>
                <a:sym typeface="Arial"/>
              </a:rPr>
              <a:t>CSE 390B, Spring 2022</a:t>
            </a:r>
            <a:endParaRPr sz="1100" b="0" i="0" u="none" strike="noStrike" cap="none" dirty="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1"/>
          <p:cNvSpPr txBox="1">
            <a:spLocks noGrp="1"/>
          </p:cNvSpPr>
          <p:nvPr>
            <p:ph type="ctrTitle"/>
          </p:nvPr>
        </p:nvSpPr>
        <p:spPr>
          <a:xfrm>
            <a:off x="685800" y="2413493"/>
            <a:ext cx="7353795" cy="178911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1400"/>
              <a:buNone/>
            </a:pPr>
            <a:r>
              <a:rPr lang="en-US" b="0" dirty="0"/>
              <a:t>Procrastination &amp; Computer Networks</a:t>
            </a:r>
            <a:endParaRPr sz="3100" dirty="0"/>
          </a:p>
        </p:txBody>
      </p:sp>
      <p:sp>
        <p:nvSpPr>
          <p:cNvPr id="34" name="Google Shape;34;p1"/>
          <p:cNvSpPr txBox="1">
            <a:spLocks noGrp="1"/>
          </p:cNvSpPr>
          <p:nvPr>
            <p:ph type="subTitle" idx="1"/>
          </p:nvPr>
        </p:nvSpPr>
        <p:spPr>
          <a:xfrm>
            <a:off x="685800" y="5263558"/>
            <a:ext cx="8184931" cy="1210814"/>
          </a:xfrm>
          <a:prstGeom prst="rect">
            <a:avLst/>
          </a:prstGeom>
          <a:noFill/>
          <a:ln>
            <a:noFill/>
          </a:ln>
        </p:spPr>
        <p:txBody>
          <a:bodyPr spcFirstLastPara="1" wrap="square" lIns="91425" tIns="45700" rIns="91425" bIns="45700" anchor="ctr" anchorCtr="0">
            <a:noAutofit/>
          </a:bodyPr>
          <a:lstStyle/>
          <a:p>
            <a:pPr marL="0" lvl="0" indent="0">
              <a:spcBef>
                <a:spcPts val="0"/>
              </a:spcBef>
              <a:buSzPts val="1440"/>
            </a:pPr>
            <a:r>
              <a:rPr lang="en-US" sz="2400" dirty="0"/>
              <a:t>Procrastination Activity, Stress Response Cycle Discussion, Gearing up for Finals Week, Introduction to Computer Networks</a:t>
            </a:r>
            <a:endParaRPr sz="16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7"/>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28" name="Google Shape;128;p37"/>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10</a:t>
            </a:fld>
            <a:endParaRPr/>
          </a:p>
        </p:txBody>
      </p:sp>
      <p:cxnSp>
        <p:nvCxnSpPr>
          <p:cNvPr id="129" name="Google Shape;129;p37"/>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30" name="Google Shape;130;p37"/>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31" name="Google Shape;131;p37"/>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32" name="Google Shape;132;p37"/>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33" name="Google Shape;133;p37"/>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34" name="Google Shape;134;p37"/>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35" name="Google Shape;135;p37"/>
          <p:cNvSpPr txBox="1"/>
          <p:nvPr/>
        </p:nvSpPr>
        <p:spPr>
          <a:xfrm>
            <a:off x="624406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PLANNING FOR SUCCESS</a:t>
            </a:r>
            <a:endParaRPr sz="2000" b="1" i="0" u="none" strike="noStrike" cap="none">
              <a:solidFill>
                <a:srgbClr val="000000"/>
              </a:solidFill>
              <a:latin typeface="Open Sans"/>
              <a:ea typeface="Open Sans"/>
              <a:cs typeface="Open Sans"/>
              <a:sym typeface="Open Sans"/>
            </a:endParaRPr>
          </a:p>
        </p:txBody>
      </p:sp>
      <p:sp>
        <p:nvSpPr>
          <p:cNvPr id="136" name="Google Shape;136;p37"/>
          <p:cNvSpPr txBox="1"/>
          <p:nvPr/>
        </p:nvSpPr>
        <p:spPr>
          <a:xfrm>
            <a:off x="6068575" y="2858550"/>
            <a:ext cx="2901300" cy="2555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can you do to avoid procrastination?</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What action can you take to </a:t>
            </a:r>
            <a:r>
              <a:rPr lang="en-US" sz="2200" b="1" i="1" u="none" strike="noStrike" cap="none">
                <a:solidFill>
                  <a:srgbClr val="000000"/>
                </a:solidFill>
                <a:latin typeface="Calibri"/>
                <a:ea typeface="Calibri"/>
                <a:cs typeface="Calibri"/>
                <a:sym typeface="Calibri"/>
              </a:rPr>
              <a:t>refocus</a:t>
            </a:r>
            <a:r>
              <a:rPr lang="en-US" sz="2200" b="0" i="1" u="none" strike="noStrike" cap="none">
                <a:solidFill>
                  <a:srgbClr val="000000"/>
                </a:solidFill>
                <a:latin typeface="Calibri"/>
                <a:ea typeface="Calibri"/>
                <a:cs typeface="Calibri"/>
                <a:sym typeface="Calibri"/>
              </a:rPr>
              <a:t> yourself on the task you need to complete?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endParaRPr sz="2200" b="0" i="1" u="none" strike="noStrike" cap="none">
              <a:solidFill>
                <a:srgbClr val="000000"/>
              </a:solidFill>
              <a:latin typeface="Calibri"/>
              <a:ea typeface="Calibri"/>
              <a:cs typeface="Calibri"/>
              <a:sym typeface="Calibri"/>
            </a:endParaRPr>
          </a:p>
        </p:txBody>
      </p:sp>
      <p:sp>
        <p:nvSpPr>
          <p:cNvPr id="137" name="Google Shape;137;p37"/>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
        <p:nvSpPr>
          <p:cNvPr id="138" name="Google Shape;138;p37"/>
          <p:cNvSpPr txBox="1"/>
          <p:nvPr/>
        </p:nvSpPr>
        <p:spPr>
          <a:xfrm>
            <a:off x="63067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actions</a:t>
            </a:r>
            <a:endParaRPr sz="1400" b="0" i="1" u="none" strike="noStrike" cap="none" dirty="0">
              <a:solidFill>
                <a:srgbClr val="000000"/>
              </a:solidFill>
              <a:latin typeface="Calibri"/>
              <a:ea typeface="Calibri"/>
              <a:cs typeface="Calibri"/>
              <a:sym typeface="Calibri"/>
            </a:endParaRPr>
          </a:p>
        </p:txBody>
      </p:sp>
      <p:sp>
        <p:nvSpPr>
          <p:cNvPr id="139" name="Google Shape;139;p37"/>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2" name="Google Shape;42;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rgbClr val="4B2A85"/>
              </a:buClr>
              <a:buSzPts val="2080"/>
              <a:buChar char="❖"/>
            </a:pPr>
            <a:r>
              <a:rPr lang="en-US" dirty="0">
                <a:solidFill>
                  <a:schemeClr val="tx1"/>
                </a:solidFill>
              </a:rPr>
              <a:t>Procrastination Activity</a:t>
            </a:r>
            <a:endParaRPr dirty="0">
              <a:solidFill>
                <a:schemeClr val="tx1"/>
              </a:solidFill>
            </a:endParaRPr>
          </a:p>
          <a:p>
            <a:pPr marL="640080" lvl="1" indent="-283464" algn="l" rtl="0">
              <a:lnSpc>
                <a:spcPct val="110000"/>
              </a:lnSpc>
              <a:spcBef>
                <a:spcPts val="24"/>
              </a:spcBef>
              <a:spcAft>
                <a:spcPts val="0"/>
              </a:spcAft>
              <a:buClr>
                <a:srgbClr val="4B2A85"/>
              </a:buClr>
              <a:buSzPts val="2420"/>
              <a:buChar char="▪"/>
            </a:pPr>
            <a:r>
              <a:rPr lang="en-US" dirty="0">
                <a:solidFill>
                  <a:schemeClr val="tx1"/>
                </a:solidFill>
              </a:rPr>
              <a:t>Combating Procrastination, Surviving Dead Week</a:t>
            </a:r>
            <a:endParaRPr dirty="0">
              <a:solidFill>
                <a:schemeClr val="tx1"/>
              </a:solidFill>
            </a:endParaRP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Stress Response Cycle Discussion</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Completing the Stress Response Cycle</a:t>
            </a:r>
            <a:endParaRPr b="1" dirty="0">
              <a:solidFill>
                <a:srgbClr val="4B2A85"/>
              </a:solidFill>
            </a:endParaRP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Gearing up for Finals Week</a:t>
            </a:r>
          </a:p>
          <a:p>
            <a:pPr marL="640080" lvl="1" indent="-283464"/>
            <a:r>
              <a:rPr lang="en-US" dirty="0"/>
              <a:t>Tips for Making the Most out of Your Preparation</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Introduction to Computer Networks</a:t>
            </a:r>
            <a:endParaRPr dirty="0"/>
          </a:p>
          <a:p>
            <a:pPr marL="640080" lvl="1" indent="-283464" algn="l" rtl="0">
              <a:lnSpc>
                <a:spcPct val="110000"/>
              </a:lnSpc>
              <a:spcBef>
                <a:spcPts val="24"/>
              </a:spcBef>
              <a:spcAft>
                <a:spcPts val="0"/>
              </a:spcAft>
              <a:buSzPts val="2420"/>
              <a:buChar char="▪"/>
            </a:pPr>
            <a:r>
              <a:rPr lang="en-US" dirty="0"/>
              <a:t>Connecting our Computer to the Internet</a:t>
            </a:r>
            <a:endParaRPr dirty="0"/>
          </a:p>
          <a:p>
            <a:pPr marL="640080" lvl="1" indent="-129794" algn="l" rtl="0">
              <a:lnSpc>
                <a:spcPct val="110000"/>
              </a:lnSpc>
              <a:spcBef>
                <a:spcPts val="24"/>
              </a:spcBef>
              <a:spcAft>
                <a:spcPts val="0"/>
              </a:spcAft>
              <a:buSzPts val="2420"/>
              <a:buNone/>
            </a:pPr>
            <a:endParaRPr dirty="0"/>
          </a:p>
        </p:txBody>
      </p:sp>
      <p:sp>
        <p:nvSpPr>
          <p:cNvPr id="43" name="Google Shape;43;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11</a:t>
            </a:fld>
            <a:endParaRPr/>
          </a:p>
        </p:txBody>
      </p:sp>
    </p:spTree>
    <p:extLst>
      <p:ext uri="{BB962C8B-B14F-4D97-AF65-F5344CB8AC3E}">
        <p14:creationId xmlns:p14="http://schemas.microsoft.com/office/powerpoint/2010/main" val="100843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Completing the Stress Response Cycle</a:t>
            </a:r>
            <a:endParaRPr/>
          </a:p>
        </p:txBody>
      </p:sp>
      <p:sp>
        <p:nvSpPr>
          <p:cNvPr id="160" name="Google Shape;160;p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In Episode 2, the </a:t>
            </a:r>
            <a:r>
              <a:rPr lang="en-US" dirty="0" err="1"/>
              <a:t>Nagoski</a:t>
            </a:r>
            <a:r>
              <a:rPr lang="en-US" dirty="0"/>
              <a:t> sisters talk about 12 evidence-based strategies to deal with the stress itself</a:t>
            </a:r>
            <a:endParaRPr dirty="0"/>
          </a:p>
          <a:p>
            <a:pPr marL="640080" lvl="1" indent="-283464"/>
            <a:r>
              <a:rPr lang="en-US" dirty="0"/>
              <a:t>Helps you complete the stress response cycle and return to a state of safety inside your body</a:t>
            </a:r>
          </a:p>
          <a:p>
            <a:pPr marL="640080" lvl="1" indent="-283464"/>
            <a:endParaRPr lang="en-US" dirty="0"/>
          </a:p>
          <a:p>
            <a:pPr marL="640080" lvl="1" indent="-283464" algn="l" rtl="0">
              <a:lnSpc>
                <a:spcPct val="110000"/>
              </a:lnSpc>
              <a:spcBef>
                <a:spcPts val="24"/>
              </a:spcBef>
              <a:spcAft>
                <a:spcPts val="0"/>
              </a:spcAft>
              <a:buSzPts val="2420"/>
              <a:buChar char="▪"/>
            </a:pPr>
            <a:r>
              <a:rPr lang="en-US" dirty="0"/>
              <a:t>Of the 12 strategies discussed in the podcast episode, which one resonated most with you and why?</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61" name="Google Shape;161;p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Completing the Stress Response Cycle</a:t>
            </a:r>
            <a:endParaRPr/>
          </a:p>
        </p:txBody>
      </p:sp>
      <p:sp>
        <p:nvSpPr>
          <p:cNvPr id="167" name="Google Shape;167;p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major part of finding activities that complete your stress response cycle is being able to judge if an activity caused a release feeling for you</a:t>
            </a:r>
            <a:endParaRPr dirty="0"/>
          </a:p>
          <a:p>
            <a:pPr marL="640080" lvl="1" indent="-283464" algn="l" rtl="0">
              <a:lnSpc>
                <a:spcPct val="110000"/>
              </a:lnSpc>
              <a:spcBef>
                <a:spcPts val="24"/>
              </a:spcBef>
              <a:spcAft>
                <a:spcPts val="0"/>
              </a:spcAft>
              <a:buSzPts val="2420"/>
              <a:buChar char="▪"/>
            </a:pPr>
            <a:r>
              <a:rPr lang="en-US" dirty="0"/>
              <a:t>Can you think of any moments in the past where this release occurred?</a:t>
            </a:r>
          </a:p>
          <a:p>
            <a:pPr marL="640080" lvl="1" indent="-283464" algn="l" rtl="0">
              <a:lnSpc>
                <a:spcPct val="110000"/>
              </a:lnSpc>
              <a:spcBef>
                <a:spcPts val="24"/>
              </a:spcBef>
              <a:spcAft>
                <a:spcPts val="0"/>
              </a:spcAft>
              <a:buSzPts val="2420"/>
              <a:buChar char="▪"/>
            </a:pPr>
            <a:endParaRPr lang="en-US" dirty="0"/>
          </a:p>
          <a:p>
            <a:pPr marL="640080" lvl="1" indent="-283464" algn="l" rtl="0">
              <a:lnSpc>
                <a:spcPct val="110000"/>
              </a:lnSpc>
              <a:spcBef>
                <a:spcPts val="24"/>
              </a:spcBef>
              <a:spcAft>
                <a:spcPts val="0"/>
              </a:spcAft>
              <a:buSzPts val="2420"/>
              <a:buChar char="▪"/>
            </a:pPr>
            <a:r>
              <a:rPr lang="en-US" dirty="0"/>
              <a:t>Can you think of any moments where you were trying to relieve your stress, but you didn't feel that release?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How can we build these practices into our daily routine without thinking about them as a “chore” we have to do?</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68" name="Google Shape;168;p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2" name="Google Shape;42;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rgbClr val="4B2A85"/>
              </a:buClr>
              <a:buSzPts val="2080"/>
              <a:buChar char="❖"/>
            </a:pPr>
            <a:r>
              <a:rPr lang="en-US" dirty="0">
                <a:solidFill>
                  <a:schemeClr val="tx1"/>
                </a:solidFill>
              </a:rPr>
              <a:t>Procrastination Activity</a:t>
            </a:r>
            <a:endParaRPr dirty="0">
              <a:solidFill>
                <a:schemeClr val="tx1"/>
              </a:solidFill>
            </a:endParaRPr>
          </a:p>
          <a:p>
            <a:pPr marL="640080" lvl="1" indent="-283464" algn="l" rtl="0">
              <a:lnSpc>
                <a:spcPct val="110000"/>
              </a:lnSpc>
              <a:spcBef>
                <a:spcPts val="24"/>
              </a:spcBef>
              <a:spcAft>
                <a:spcPts val="0"/>
              </a:spcAft>
              <a:buClr>
                <a:srgbClr val="4B2A85"/>
              </a:buClr>
              <a:buSzPts val="2420"/>
              <a:buChar char="▪"/>
            </a:pPr>
            <a:r>
              <a:rPr lang="en-US" dirty="0">
                <a:solidFill>
                  <a:schemeClr val="tx1"/>
                </a:solidFill>
              </a:rPr>
              <a:t>Combating Procrastination, Surviving Dead Week</a:t>
            </a:r>
            <a:endParaRPr dirty="0">
              <a:solidFill>
                <a:schemeClr val="tx1"/>
              </a:solidFill>
            </a:endParaRP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Stress Response Cycle Discussion</a:t>
            </a:r>
            <a:endParaRPr dirty="0"/>
          </a:p>
          <a:p>
            <a:pPr marL="640080" lvl="1" indent="-283464" algn="l" rtl="0">
              <a:lnSpc>
                <a:spcPct val="110000"/>
              </a:lnSpc>
              <a:spcBef>
                <a:spcPts val="24"/>
              </a:spcBef>
              <a:spcAft>
                <a:spcPts val="0"/>
              </a:spcAft>
              <a:buSzPts val="2420"/>
              <a:buChar char="▪"/>
            </a:pPr>
            <a:r>
              <a:rPr lang="en-US" dirty="0"/>
              <a:t>Completing the Stress Response Cycle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Gearing up for Finals Week</a:t>
            </a:r>
          </a:p>
          <a:p>
            <a:pPr marL="640080" lvl="1" indent="-283464"/>
            <a:r>
              <a:rPr lang="en-US" b="1" dirty="0">
                <a:solidFill>
                  <a:srgbClr val="4B2A85"/>
                </a:solidFill>
              </a:rPr>
              <a:t>Tips for Making the Most out of Your Preparation</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Introduction to Computer Networks</a:t>
            </a:r>
            <a:endParaRPr dirty="0"/>
          </a:p>
          <a:p>
            <a:pPr marL="640080" lvl="1" indent="-283464" algn="l" rtl="0">
              <a:lnSpc>
                <a:spcPct val="110000"/>
              </a:lnSpc>
              <a:spcBef>
                <a:spcPts val="24"/>
              </a:spcBef>
              <a:spcAft>
                <a:spcPts val="0"/>
              </a:spcAft>
              <a:buSzPts val="2420"/>
              <a:buChar char="▪"/>
            </a:pPr>
            <a:r>
              <a:rPr lang="en-US" dirty="0"/>
              <a:t>Connecting our Computer to the Internet</a:t>
            </a:r>
            <a:endParaRPr dirty="0"/>
          </a:p>
          <a:p>
            <a:pPr marL="640080" lvl="1" indent="-129794" algn="l" rtl="0">
              <a:lnSpc>
                <a:spcPct val="110000"/>
              </a:lnSpc>
              <a:spcBef>
                <a:spcPts val="24"/>
              </a:spcBef>
              <a:spcAft>
                <a:spcPts val="0"/>
              </a:spcAft>
              <a:buSzPts val="2420"/>
              <a:buNone/>
            </a:pPr>
            <a:endParaRPr dirty="0"/>
          </a:p>
        </p:txBody>
      </p:sp>
      <p:sp>
        <p:nvSpPr>
          <p:cNvPr id="43" name="Google Shape;43;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14</a:t>
            </a:fld>
            <a:endParaRPr/>
          </a:p>
        </p:txBody>
      </p:sp>
    </p:spTree>
    <p:extLst>
      <p:ext uri="{BB962C8B-B14F-4D97-AF65-F5344CB8AC3E}">
        <p14:creationId xmlns:p14="http://schemas.microsoft.com/office/powerpoint/2010/main" val="217064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lvl="0"/>
            <a:r>
              <a:rPr lang="en-US" dirty="0"/>
              <a:t>Gearing up for Finals Week</a:t>
            </a:r>
            <a:endParaRPr dirty="0"/>
          </a:p>
        </p:txBody>
      </p:sp>
      <p:sp>
        <p:nvSpPr>
          <p:cNvPr id="42" name="Google Shape;42;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r>
              <a:rPr lang="en-US" dirty="0">
                <a:solidFill>
                  <a:schemeClr val="tx1"/>
                </a:solidFill>
              </a:rPr>
              <a:t>Revisit and reassess your goals each day</a:t>
            </a:r>
          </a:p>
          <a:p>
            <a:pPr marL="640080" lvl="1" indent="-283464"/>
            <a:r>
              <a:rPr lang="en-US" dirty="0">
                <a:solidFill>
                  <a:schemeClr val="tx1"/>
                </a:solidFill>
              </a:rPr>
              <a:t>Break-up into different levels—minimal, solid, reach</a:t>
            </a:r>
            <a:endParaRPr dirty="0">
              <a:solidFill>
                <a:schemeClr val="tx1"/>
              </a:solidFill>
            </a:endParaRPr>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dirty="0"/>
              <a:t>Have an accountability buddy</a:t>
            </a:r>
          </a:p>
          <a:p>
            <a:pPr marL="640080" lvl="1" indent="-283464"/>
            <a:r>
              <a:rPr lang="en-US" dirty="0"/>
              <a:t>Study groups or working sessions—having someone who can help you stay motivated, accountable, and avoid procrastination</a:t>
            </a:r>
          </a:p>
          <a:p>
            <a:pPr marL="347472" lvl="0" indent="-215392" algn="l" rtl="0">
              <a:lnSpc>
                <a:spcPct val="110000"/>
              </a:lnSpc>
              <a:spcBef>
                <a:spcPts val="440"/>
              </a:spcBef>
              <a:spcAft>
                <a:spcPts val="0"/>
              </a:spcAft>
              <a:buSzPts val="2080"/>
              <a:buFont typeface="Noto Sans Symbols"/>
              <a:buNone/>
            </a:pPr>
            <a:endParaRPr dirty="0"/>
          </a:p>
          <a:p>
            <a:pPr marL="347472" lvl="0" indent="-347472"/>
            <a:r>
              <a:rPr lang="en-US" dirty="0"/>
              <a:t>Recall Bloom’s Taxonomy</a:t>
            </a:r>
          </a:p>
          <a:p>
            <a:pPr marL="640080" lvl="1" indent="-283464"/>
            <a:r>
              <a:rPr lang="en-US" dirty="0"/>
              <a:t>How is your preparation involving higher level thinking skills?</a:t>
            </a:r>
            <a:br>
              <a:rPr lang="en-US" dirty="0"/>
            </a:br>
            <a:endParaRPr lang="en-US" dirty="0"/>
          </a:p>
          <a:p>
            <a:pPr marL="347472" lvl="0" indent="-347472"/>
            <a:r>
              <a:rPr lang="en-US" dirty="0"/>
              <a:t>Stick to a routine</a:t>
            </a:r>
          </a:p>
          <a:p>
            <a:pPr marL="640080" lvl="1" indent="-283464"/>
            <a:r>
              <a:rPr lang="en-US" dirty="0"/>
              <a:t>Provides normalcy &amp; structure for maintaining sleep and wellness</a:t>
            </a:r>
            <a:br>
              <a:rPr lang="en-US" dirty="0"/>
            </a:br>
            <a:endParaRPr lang="en-US" dirty="0"/>
          </a:p>
          <a:p>
            <a:pPr marL="640080" lvl="1" indent="-129794" algn="l" rtl="0">
              <a:lnSpc>
                <a:spcPct val="110000"/>
              </a:lnSpc>
              <a:spcBef>
                <a:spcPts val="24"/>
              </a:spcBef>
              <a:spcAft>
                <a:spcPts val="0"/>
              </a:spcAft>
              <a:buSzPts val="2420"/>
              <a:buNone/>
            </a:pPr>
            <a:endParaRPr dirty="0"/>
          </a:p>
        </p:txBody>
      </p:sp>
      <p:sp>
        <p:nvSpPr>
          <p:cNvPr id="43" name="Google Shape;43;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15</a:t>
            </a:fld>
            <a:endParaRPr/>
          </a:p>
        </p:txBody>
      </p:sp>
    </p:spTree>
    <p:extLst>
      <p:ext uri="{BB962C8B-B14F-4D97-AF65-F5344CB8AC3E}">
        <p14:creationId xmlns:p14="http://schemas.microsoft.com/office/powerpoint/2010/main" val="36647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2" name="Google Shape;42;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rgbClr val="4B2A85"/>
              </a:buClr>
              <a:buSzPts val="2080"/>
              <a:buChar char="❖"/>
            </a:pPr>
            <a:r>
              <a:rPr lang="en-US" dirty="0">
                <a:solidFill>
                  <a:schemeClr val="tx1"/>
                </a:solidFill>
              </a:rPr>
              <a:t>Procrastination Activity</a:t>
            </a:r>
            <a:endParaRPr dirty="0">
              <a:solidFill>
                <a:schemeClr val="tx1"/>
              </a:solidFill>
            </a:endParaRPr>
          </a:p>
          <a:p>
            <a:pPr marL="640080" lvl="1" indent="-283464" algn="l" rtl="0">
              <a:lnSpc>
                <a:spcPct val="110000"/>
              </a:lnSpc>
              <a:spcBef>
                <a:spcPts val="24"/>
              </a:spcBef>
              <a:spcAft>
                <a:spcPts val="0"/>
              </a:spcAft>
              <a:buClr>
                <a:srgbClr val="4B2A85"/>
              </a:buClr>
              <a:buSzPts val="2420"/>
              <a:buChar char="▪"/>
            </a:pPr>
            <a:r>
              <a:rPr lang="en-US" dirty="0">
                <a:solidFill>
                  <a:schemeClr val="tx1"/>
                </a:solidFill>
              </a:rPr>
              <a:t>Combating Procrastination, Surviving Dead Week</a:t>
            </a:r>
            <a:endParaRPr dirty="0">
              <a:solidFill>
                <a:schemeClr val="tx1"/>
              </a:solidFill>
            </a:endParaRP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Stress Response Cycle Discussion</a:t>
            </a:r>
            <a:endParaRPr dirty="0"/>
          </a:p>
          <a:p>
            <a:pPr marL="640080" lvl="1" indent="-283464" algn="l" rtl="0">
              <a:lnSpc>
                <a:spcPct val="110000"/>
              </a:lnSpc>
              <a:spcBef>
                <a:spcPts val="24"/>
              </a:spcBef>
              <a:spcAft>
                <a:spcPts val="0"/>
              </a:spcAft>
              <a:buSzPts val="2420"/>
              <a:buChar char="▪"/>
            </a:pPr>
            <a:r>
              <a:rPr lang="en-US" dirty="0"/>
              <a:t>Completing the Stress Response Cycle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Gearing up for Finals Week</a:t>
            </a:r>
          </a:p>
          <a:p>
            <a:pPr marL="640080" lvl="1" indent="-283464"/>
            <a:r>
              <a:rPr lang="en-US" dirty="0"/>
              <a:t>Tips for Making the Most out of Your Preparation</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b="1" dirty="0">
                <a:solidFill>
                  <a:srgbClr val="4B2A85"/>
                </a:solidFill>
              </a:rPr>
              <a:t>Introduction to Computer Networks</a:t>
            </a:r>
            <a:endParaRPr b="1" dirty="0">
              <a:solidFill>
                <a:srgbClr val="4B2A85"/>
              </a:solidFill>
            </a:endParaRPr>
          </a:p>
          <a:p>
            <a:pPr marL="640080" lvl="1" indent="-283464" algn="l" rtl="0">
              <a:lnSpc>
                <a:spcPct val="110000"/>
              </a:lnSpc>
              <a:spcBef>
                <a:spcPts val="24"/>
              </a:spcBef>
              <a:spcAft>
                <a:spcPts val="0"/>
              </a:spcAft>
              <a:buSzPts val="2420"/>
              <a:buChar char="▪"/>
            </a:pPr>
            <a:r>
              <a:rPr lang="en-US" b="1" dirty="0">
                <a:solidFill>
                  <a:srgbClr val="4B2A85"/>
                </a:solidFill>
              </a:rPr>
              <a:t>Connecting our Computer to the Internet</a:t>
            </a:r>
            <a:endParaRPr b="1" dirty="0">
              <a:solidFill>
                <a:srgbClr val="4B2A85"/>
              </a:solidFill>
            </a:endParaRPr>
          </a:p>
          <a:p>
            <a:pPr marL="640080" lvl="1" indent="-129794" algn="l" rtl="0">
              <a:lnSpc>
                <a:spcPct val="110000"/>
              </a:lnSpc>
              <a:spcBef>
                <a:spcPts val="24"/>
              </a:spcBef>
              <a:spcAft>
                <a:spcPts val="0"/>
              </a:spcAft>
              <a:buSzPts val="2420"/>
              <a:buNone/>
            </a:pPr>
            <a:endParaRPr dirty="0"/>
          </a:p>
        </p:txBody>
      </p:sp>
      <p:sp>
        <p:nvSpPr>
          <p:cNvPr id="43" name="Google Shape;43;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16</a:t>
            </a:fld>
            <a:endParaRPr/>
          </a:p>
        </p:txBody>
      </p:sp>
    </p:spTree>
    <p:extLst>
      <p:ext uri="{BB962C8B-B14F-4D97-AF65-F5344CB8AC3E}">
        <p14:creationId xmlns:p14="http://schemas.microsoft.com/office/powerpoint/2010/main" val="178767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Overview of Computer Networks</a:t>
            </a:r>
            <a:endParaRPr dirty="0"/>
          </a:p>
        </p:txBody>
      </p:sp>
      <p:sp>
        <p:nvSpPr>
          <p:cNvPr id="181" name="Google Shape;181;p1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will go over an overview of networks</a:t>
            </a:r>
            <a:endParaRPr dirty="0"/>
          </a:p>
          <a:p>
            <a:pPr marL="640080" lvl="1" indent="-283464" algn="l" rtl="0">
              <a:lnSpc>
                <a:spcPct val="110000"/>
              </a:lnSpc>
              <a:spcBef>
                <a:spcPts val="24"/>
              </a:spcBef>
              <a:spcAft>
                <a:spcPts val="0"/>
              </a:spcAft>
              <a:buSzPts val="2420"/>
              <a:buChar char="▪"/>
            </a:pPr>
            <a:r>
              <a:rPr lang="en-US" dirty="0"/>
              <a:t>Take CSE 333 (Systems Programming), CSE 461 (Computer Networks), and CSE 452 (Distributed Systems) to learn more</a:t>
            </a:r>
            <a:endParaRPr dirty="0"/>
          </a:p>
          <a:p>
            <a:pPr marL="0" lvl="0" indent="0" algn="l" rtl="0">
              <a:lnSpc>
                <a:spcPct val="110000"/>
              </a:lnSpc>
              <a:spcBef>
                <a:spcPts val="440"/>
              </a:spcBef>
              <a:spcAft>
                <a:spcPts val="0"/>
              </a:spcAft>
              <a:buSzPts val="2080"/>
              <a:buNone/>
            </a:pPr>
            <a:endParaRPr dirty="0"/>
          </a:p>
          <a:p>
            <a:pPr marL="347472" lvl="0" indent="-347472" algn="l" rtl="0">
              <a:lnSpc>
                <a:spcPct val="110000"/>
              </a:lnSpc>
              <a:spcBef>
                <a:spcPts val="440"/>
              </a:spcBef>
              <a:spcAft>
                <a:spcPts val="0"/>
              </a:spcAft>
              <a:buSzPts val="2080"/>
              <a:buFont typeface="Noto Sans Symbols"/>
              <a:buChar char="❖"/>
            </a:pPr>
            <a:r>
              <a:rPr lang="en-US" dirty="0"/>
              <a:t>Our focus:</a:t>
            </a:r>
            <a:endParaRPr dirty="0"/>
          </a:p>
          <a:p>
            <a:pPr marL="640080" lvl="1" indent="-283464" algn="l" rtl="0">
              <a:lnSpc>
                <a:spcPct val="110000"/>
              </a:lnSpc>
              <a:spcBef>
                <a:spcPts val="24"/>
              </a:spcBef>
              <a:spcAft>
                <a:spcPts val="0"/>
              </a:spcAft>
              <a:buSzPts val="2420"/>
              <a:buChar char="▪"/>
            </a:pPr>
            <a:r>
              <a:rPr lang="en-US" dirty="0"/>
              <a:t>Brief intro to what connecting to the internet looks like under the hood</a:t>
            </a:r>
            <a:endParaRPr dirty="0"/>
          </a:p>
          <a:p>
            <a:pPr marL="640080" lvl="1" indent="-283464" algn="l" rtl="0">
              <a:lnSpc>
                <a:spcPct val="110000"/>
              </a:lnSpc>
              <a:spcBef>
                <a:spcPts val="24"/>
              </a:spcBef>
              <a:spcAft>
                <a:spcPts val="0"/>
              </a:spcAft>
              <a:buSzPts val="2420"/>
              <a:buChar char="▪"/>
            </a:pPr>
            <a:r>
              <a:rPr lang="en-US" dirty="0"/>
              <a:t>What that connection might look like implemented in our computer</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82" name="Google Shape;182;p1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Networks = Really, Really Long Wires</a:t>
            </a:r>
            <a:endParaRPr dirty="0"/>
          </a:p>
        </p:txBody>
      </p:sp>
      <p:sp>
        <p:nvSpPr>
          <p:cNvPr id="188" name="Google Shape;188;p1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At a fundamental level, there’s nothing magic about the Internet—it’s the same concepts we used to build our CPU, just with longer wires</a:t>
            </a:r>
            <a:endParaRPr dirty="0"/>
          </a:p>
          <a:p>
            <a:pPr marL="640080" lvl="1" indent="-283464" algn="l" rtl="0">
              <a:lnSpc>
                <a:spcPct val="110000"/>
              </a:lnSpc>
              <a:spcBef>
                <a:spcPts val="24"/>
              </a:spcBef>
              <a:spcAft>
                <a:spcPts val="0"/>
              </a:spcAft>
              <a:buSzPts val="2420"/>
              <a:buChar char="▪"/>
            </a:pPr>
            <a:r>
              <a:rPr lang="en-US" dirty="0"/>
              <a:t>Still 1s and 0s, still just combinational + sequential logic</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89" name="Google Shape;189;p1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18</a:t>
            </a:fld>
            <a:endParaRPr/>
          </a:p>
        </p:txBody>
      </p:sp>
      <p:sp>
        <p:nvSpPr>
          <p:cNvPr id="190" name="Google Shape;190;p11"/>
          <p:cNvSpPr/>
          <p:nvPr/>
        </p:nvSpPr>
        <p:spPr>
          <a:xfrm>
            <a:off x="4195525" y="4621544"/>
            <a:ext cx="1057500" cy="1057500"/>
          </a:xfrm>
          <a:prstGeom prst="downArrow">
            <a:avLst>
              <a:gd name="adj1" fmla="val 50000"/>
              <a:gd name="adj2" fmla="val 50000"/>
            </a:avLst>
          </a:prstGeom>
          <a:solidFill>
            <a:srgbClr val="F4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91" name="Google Shape;191;p11"/>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18</a:t>
            </a:fld>
            <a:endParaRPr sz="1200" b="1" i="0" u="none" strike="noStrike" cap="none">
              <a:solidFill>
                <a:srgbClr val="4B2A85"/>
              </a:solidFill>
              <a:latin typeface="Calibri"/>
              <a:ea typeface="Calibri"/>
              <a:cs typeface="Calibri"/>
              <a:sym typeface="Calibri"/>
            </a:endParaRPr>
          </a:p>
        </p:txBody>
      </p:sp>
      <p:pic>
        <p:nvPicPr>
          <p:cNvPr id="192" name="Google Shape;192;p11"/>
          <p:cNvPicPr preferRelativeResize="0"/>
          <p:nvPr/>
        </p:nvPicPr>
        <p:blipFill rotWithShape="1">
          <a:blip r:embed="rId3">
            <a:alphaModFix/>
          </a:blip>
          <a:srcRect/>
          <a:stretch/>
        </p:blipFill>
        <p:spPr>
          <a:xfrm>
            <a:off x="5019500" y="3205961"/>
            <a:ext cx="957825" cy="1250149"/>
          </a:xfrm>
          <a:prstGeom prst="rect">
            <a:avLst/>
          </a:prstGeom>
          <a:noFill/>
          <a:ln>
            <a:noFill/>
          </a:ln>
        </p:spPr>
      </p:pic>
      <p:cxnSp>
        <p:nvCxnSpPr>
          <p:cNvPr id="193" name="Google Shape;193;p11"/>
          <p:cNvCxnSpPr/>
          <p:nvPr/>
        </p:nvCxnSpPr>
        <p:spPr>
          <a:xfrm>
            <a:off x="4468825" y="4182286"/>
            <a:ext cx="679800" cy="0"/>
          </a:xfrm>
          <a:prstGeom prst="straightConnector1">
            <a:avLst/>
          </a:prstGeom>
          <a:noFill/>
          <a:ln w="28575" cap="flat" cmpd="sng">
            <a:solidFill>
              <a:schemeClr val="dk2"/>
            </a:solidFill>
            <a:prstDash val="solid"/>
            <a:round/>
            <a:headEnd type="none" w="sm" len="sm"/>
            <a:tailEnd type="none" w="sm" len="sm"/>
          </a:ln>
        </p:spPr>
      </p:cxnSp>
      <p:pic>
        <p:nvPicPr>
          <p:cNvPr id="194" name="Google Shape;194;p11"/>
          <p:cNvPicPr preferRelativeResize="0"/>
          <p:nvPr/>
        </p:nvPicPr>
        <p:blipFill rotWithShape="1">
          <a:blip r:embed="rId4">
            <a:alphaModFix/>
          </a:blip>
          <a:srcRect/>
          <a:stretch/>
        </p:blipFill>
        <p:spPr>
          <a:xfrm>
            <a:off x="3471225" y="3969599"/>
            <a:ext cx="1046175" cy="425375"/>
          </a:xfrm>
          <a:prstGeom prst="rect">
            <a:avLst/>
          </a:prstGeom>
          <a:noFill/>
          <a:ln>
            <a:noFill/>
          </a:ln>
        </p:spPr>
      </p:pic>
      <p:pic>
        <p:nvPicPr>
          <p:cNvPr id="195" name="Google Shape;195;p11"/>
          <p:cNvPicPr preferRelativeResize="0"/>
          <p:nvPr/>
        </p:nvPicPr>
        <p:blipFill rotWithShape="1">
          <a:blip r:embed="rId5">
            <a:alphaModFix/>
          </a:blip>
          <a:srcRect/>
          <a:stretch/>
        </p:blipFill>
        <p:spPr>
          <a:xfrm>
            <a:off x="151325" y="4600763"/>
            <a:ext cx="836800" cy="836800"/>
          </a:xfrm>
          <a:prstGeom prst="rect">
            <a:avLst/>
          </a:prstGeom>
          <a:noFill/>
          <a:ln>
            <a:noFill/>
          </a:ln>
        </p:spPr>
      </p:pic>
      <p:pic>
        <p:nvPicPr>
          <p:cNvPr id="196" name="Google Shape;196;p11"/>
          <p:cNvPicPr preferRelativeResize="0"/>
          <p:nvPr/>
        </p:nvPicPr>
        <p:blipFill rotWithShape="1">
          <a:blip r:embed="rId6">
            <a:alphaModFix/>
          </a:blip>
          <a:srcRect/>
          <a:stretch/>
        </p:blipFill>
        <p:spPr>
          <a:xfrm>
            <a:off x="8288925" y="4757799"/>
            <a:ext cx="679800" cy="679777"/>
          </a:xfrm>
          <a:prstGeom prst="rect">
            <a:avLst/>
          </a:prstGeom>
          <a:noFill/>
          <a:ln>
            <a:noFill/>
          </a:ln>
        </p:spPr>
      </p:pic>
      <p:sp>
        <p:nvSpPr>
          <p:cNvPr id="197" name="Google Shape;197;p11"/>
          <p:cNvSpPr/>
          <p:nvPr/>
        </p:nvSpPr>
        <p:spPr>
          <a:xfrm>
            <a:off x="1342700" y="5507775"/>
            <a:ext cx="1277400" cy="836700"/>
          </a:xfrm>
          <a:prstGeom prst="rect">
            <a:avLst/>
          </a:prstGeom>
          <a:solidFill>
            <a:srgbClr val="FFE599"/>
          </a:solidFill>
          <a:ln w="28575" cap="flat" cmpd="sng">
            <a:solidFill>
              <a:srgbClr val="434343"/>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Combinational &amp; Sequential Logic</a:t>
            </a:r>
            <a:endParaRPr sz="1100" b="0" i="0" u="none" strike="noStrike" cap="none">
              <a:solidFill>
                <a:srgbClr val="000000"/>
              </a:solidFill>
              <a:latin typeface="Calibri"/>
              <a:ea typeface="Calibri"/>
              <a:cs typeface="Calibri"/>
              <a:sym typeface="Calibri"/>
            </a:endParaRPr>
          </a:p>
        </p:txBody>
      </p:sp>
      <p:cxnSp>
        <p:nvCxnSpPr>
          <p:cNvPr id="198" name="Google Shape;198;p11"/>
          <p:cNvCxnSpPr>
            <a:stCxn id="197" idx="3"/>
            <a:endCxn id="199" idx="1"/>
          </p:cNvCxnSpPr>
          <p:nvPr/>
        </p:nvCxnSpPr>
        <p:spPr>
          <a:xfrm>
            <a:off x="2620100" y="5926125"/>
            <a:ext cx="3954000" cy="0"/>
          </a:xfrm>
          <a:prstGeom prst="straightConnector1">
            <a:avLst/>
          </a:prstGeom>
          <a:noFill/>
          <a:ln w="28575" cap="flat" cmpd="sng">
            <a:solidFill>
              <a:schemeClr val="dk2"/>
            </a:solidFill>
            <a:prstDash val="solid"/>
            <a:round/>
            <a:headEnd type="none" w="sm" len="sm"/>
            <a:tailEnd type="none" w="sm" len="sm"/>
          </a:ln>
        </p:spPr>
      </p:cxnSp>
      <p:sp>
        <p:nvSpPr>
          <p:cNvPr id="200" name="Google Shape;200;p11"/>
          <p:cNvSpPr/>
          <p:nvPr/>
        </p:nvSpPr>
        <p:spPr>
          <a:xfrm>
            <a:off x="238725" y="5507775"/>
            <a:ext cx="1002000" cy="836700"/>
          </a:xfrm>
          <a:prstGeom prst="rect">
            <a:avLst/>
          </a:prstGeom>
          <a:solidFill>
            <a:srgbClr val="EFEFEF"/>
          </a:solid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Computer.hdl</a:t>
            </a:r>
            <a:endParaRPr sz="1100" b="0" i="0" u="none" strike="noStrike" cap="none">
              <a:solidFill>
                <a:srgbClr val="000000"/>
              </a:solidFill>
              <a:latin typeface="Calibri"/>
              <a:ea typeface="Calibri"/>
              <a:cs typeface="Calibri"/>
              <a:sym typeface="Calibri"/>
            </a:endParaRPr>
          </a:p>
        </p:txBody>
      </p:sp>
      <p:sp>
        <p:nvSpPr>
          <p:cNvPr id="199" name="Google Shape;199;p11"/>
          <p:cNvSpPr/>
          <p:nvPr/>
        </p:nvSpPr>
        <p:spPr>
          <a:xfrm>
            <a:off x="6574213" y="5507775"/>
            <a:ext cx="1277400" cy="836700"/>
          </a:xfrm>
          <a:prstGeom prst="rect">
            <a:avLst/>
          </a:prstGeom>
          <a:solidFill>
            <a:srgbClr val="FFE599"/>
          </a:solidFill>
          <a:ln w="28575" cap="flat" cmpd="sng">
            <a:solidFill>
              <a:srgbClr val="434343"/>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Combinational &amp; Sequential Logic</a:t>
            </a:r>
            <a:endParaRPr sz="1100" b="0" i="0" u="none" strike="noStrike" cap="none">
              <a:solidFill>
                <a:srgbClr val="000000"/>
              </a:solidFill>
              <a:latin typeface="Calibri"/>
              <a:ea typeface="Calibri"/>
              <a:cs typeface="Calibri"/>
              <a:sym typeface="Calibri"/>
            </a:endParaRPr>
          </a:p>
        </p:txBody>
      </p:sp>
      <p:sp>
        <p:nvSpPr>
          <p:cNvPr id="201" name="Google Shape;201;p11"/>
          <p:cNvSpPr/>
          <p:nvPr/>
        </p:nvSpPr>
        <p:spPr>
          <a:xfrm>
            <a:off x="7966713" y="5507775"/>
            <a:ext cx="1002000" cy="836700"/>
          </a:xfrm>
          <a:prstGeom prst="rect">
            <a:avLst/>
          </a:prstGeom>
          <a:solidFill>
            <a:srgbClr val="EFEFEF"/>
          </a:solid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Computer.hdl</a:t>
            </a:r>
            <a:endParaRPr sz="1100" b="0" i="0" u="none" strike="noStrike" cap="none">
              <a:solidFill>
                <a:srgbClr val="000000"/>
              </a:solidFill>
              <a:latin typeface="Calibri"/>
              <a:ea typeface="Calibri"/>
              <a:cs typeface="Calibri"/>
              <a:sym typeface="Calibri"/>
            </a:endParaRPr>
          </a:p>
        </p:txBody>
      </p:sp>
      <p:cxnSp>
        <p:nvCxnSpPr>
          <p:cNvPr id="202" name="Google Shape;202;p11"/>
          <p:cNvCxnSpPr>
            <a:stCxn id="200" idx="3"/>
            <a:endCxn id="197" idx="1"/>
          </p:cNvCxnSpPr>
          <p:nvPr/>
        </p:nvCxnSpPr>
        <p:spPr>
          <a:xfrm>
            <a:off x="1240725" y="5926125"/>
            <a:ext cx="102000" cy="0"/>
          </a:xfrm>
          <a:prstGeom prst="straightConnector1">
            <a:avLst/>
          </a:prstGeom>
          <a:noFill/>
          <a:ln w="28575" cap="flat" cmpd="sng">
            <a:solidFill>
              <a:schemeClr val="dk2"/>
            </a:solidFill>
            <a:prstDash val="solid"/>
            <a:round/>
            <a:headEnd type="none" w="sm" len="sm"/>
            <a:tailEnd type="none" w="sm" len="sm"/>
          </a:ln>
        </p:spPr>
      </p:cxnSp>
      <p:cxnSp>
        <p:nvCxnSpPr>
          <p:cNvPr id="203" name="Google Shape;203;p11"/>
          <p:cNvCxnSpPr/>
          <p:nvPr/>
        </p:nvCxnSpPr>
        <p:spPr>
          <a:xfrm>
            <a:off x="7858175" y="5926125"/>
            <a:ext cx="102000" cy="0"/>
          </a:xfrm>
          <a:prstGeom prst="straightConnector1">
            <a:avLst/>
          </a:prstGeom>
          <a:noFill/>
          <a:ln w="28575" cap="flat" cmpd="sng">
            <a:solidFill>
              <a:schemeClr val="dk2"/>
            </a:solidFill>
            <a:prstDash val="solid"/>
            <a:round/>
            <a:headEnd type="none" w="sm" len="sm"/>
            <a:tailEnd type="none" w="sm" len="sm"/>
          </a:ln>
        </p:spPr>
      </p:cxnSp>
      <p:pic>
        <p:nvPicPr>
          <p:cNvPr id="204" name="Google Shape;204;p11"/>
          <p:cNvPicPr preferRelativeResize="0"/>
          <p:nvPr/>
        </p:nvPicPr>
        <p:blipFill rotWithShape="1">
          <a:blip r:embed="rId7">
            <a:alphaModFix/>
          </a:blip>
          <a:srcRect/>
          <a:stretch/>
        </p:blipFill>
        <p:spPr>
          <a:xfrm>
            <a:off x="815225" y="4910075"/>
            <a:ext cx="527500" cy="527500"/>
          </a:xfrm>
          <a:prstGeom prst="rect">
            <a:avLst/>
          </a:prstGeom>
          <a:noFill/>
          <a:ln>
            <a:noFill/>
          </a:ln>
        </p:spPr>
      </p:pic>
      <p:pic>
        <p:nvPicPr>
          <p:cNvPr id="205" name="Google Shape;205;p11"/>
          <p:cNvPicPr preferRelativeResize="0"/>
          <p:nvPr/>
        </p:nvPicPr>
        <p:blipFill rotWithShape="1">
          <a:blip r:embed="rId8">
            <a:alphaModFix/>
          </a:blip>
          <a:srcRect/>
          <a:stretch/>
        </p:blipFill>
        <p:spPr>
          <a:xfrm>
            <a:off x="7761425" y="4910075"/>
            <a:ext cx="527500" cy="527500"/>
          </a:xfrm>
          <a:prstGeom prst="rect">
            <a:avLst/>
          </a:prstGeom>
          <a:noFill/>
          <a:ln>
            <a:noFill/>
          </a:ln>
        </p:spPr>
      </p:pic>
      <p:sp>
        <p:nvSpPr>
          <p:cNvPr id="206" name="Google Shape;206;p11"/>
          <p:cNvSpPr txBox="1"/>
          <p:nvPr/>
        </p:nvSpPr>
        <p:spPr>
          <a:xfrm>
            <a:off x="4305925" y="4667071"/>
            <a:ext cx="836700" cy="631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dirty="0">
                <a:solidFill>
                  <a:srgbClr val="000000"/>
                </a:solidFill>
                <a:latin typeface="Calibri"/>
                <a:ea typeface="Calibri"/>
                <a:cs typeface="Calibri"/>
                <a:sym typeface="Calibri"/>
              </a:rPr>
              <a:t>≈</a:t>
            </a:r>
            <a:endParaRPr sz="5000" b="0" i="0" u="none" strike="noStrike" cap="none" dirty="0">
              <a:solidFill>
                <a:srgbClr val="000000"/>
              </a:solidFill>
              <a:latin typeface="Calibri"/>
              <a:ea typeface="Calibri"/>
              <a:cs typeface="Calibri"/>
              <a:sym typeface="Calibri"/>
            </a:endParaRPr>
          </a:p>
        </p:txBody>
      </p:sp>
      <p:pic>
        <p:nvPicPr>
          <p:cNvPr id="207" name="Google Shape;207;p11"/>
          <p:cNvPicPr preferRelativeResize="0"/>
          <p:nvPr/>
        </p:nvPicPr>
        <p:blipFill rotWithShape="1">
          <a:blip r:embed="rId9">
            <a:alphaModFix/>
          </a:blip>
          <a:srcRect/>
          <a:stretch/>
        </p:blipFill>
        <p:spPr>
          <a:xfrm>
            <a:off x="631713" y="6122800"/>
            <a:ext cx="777924" cy="803199"/>
          </a:xfrm>
          <a:prstGeom prst="rect">
            <a:avLst/>
          </a:prstGeom>
          <a:noFill/>
          <a:ln>
            <a:noFill/>
          </a:ln>
        </p:spPr>
      </p:pic>
      <p:pic>
        <p:nvPicPr>
          <p:cNvPr id="1026" name="Picture 2">
            <a:extLst>
              <a:ext uri="{FF2B5EF4-FFF2-40B4-BE49-F238E27FC236}">
                <a16:creationId xmlns:a16="http://schemas.microsoft.com/office/drawing/2014/main" id="{03211B88-C15D-1B5D-F57C-3C6D8EE357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48984" y="6183098"/>
            <a:ext cx="1485416" cy="691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Thinking about the Network: Layers</a:t>
            </a:r>
            <a:endParaRPr/>
          </a:p>
        </p:txBody>
      </p:sp>
      <p:sp>
        <p:nvSpPr>
          <p:cNvPr id="213" name="Google Shape;213;p13"/>
          <p:cNvSpPr txBox="1">
            <a:spLocks noGrp="1"/>
          </p:cNvSpPr>
          <p:nvPr>
            <p:ph type="body" idx="1"/>
          </p:nvPr>
        </p:nvSpPr>
        <p:spPr>
          <a:xfrm>
            <a:off x="396876" y="1362075"/>
            <a:ext cx="3716588"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To manage the complexity, we think about the network in layers</a:t>
            </a:r>
            <a:endParaRPr dirty="0"/>
          </a:p>
          <a:p>
            <a:pPr marL="640080" lvl="1" indent="-129794" algn="l" rtl="0">
              <a:lnSpc>
                <a:spcPct val="110000"/>
              </a:lnSpc>
              <a:spcBef>
                <a:spcPts val="24"/>
              </a:spcBef>
              <a:spcAft>
                <a:spcPts val="0"/>
              </a:spcAft>
              <a:buSzPts val="2420"/>
              <a:buNone/>
            </a:pPr>
            <a:endParaRPr dirty="0"/>
          </a:p>
          <a:p>
            <a:pPr marL="347472" lvl="0" indent="-347472" algn="l" rtl="0">
              <a:lnSpc>
                <a:spcPct val="110000"/>
              </a:lnSpc>
              <a:spcBef>
                <a:spcPts val="440"/>
              </a:spcBef>
              <a:spcAft>
                <a:spcPts val="0"/>
              </a:spcAft>
              <a:buSzPts val="2080"/>
              <a:buFont typeface="Noto Sans Symbols"/>
              <a:buChar char="❖"/>
            </a:pPr>
            <a:r>
              <a:rPr lang="en-US" dirty="0"/>
              <a:t>It’s all 0s and 1s, but each layer is a different way of “framing” or thinking about those 0s and 1s</a:t>
            </a:r>
            <a:endParaRPr dirty="0"/>
          </a:p>
          <a:p>
            <a:pPr marL="640080" lvl="1" indent="-283464" algn="l" rtl="0">
              <a:lnSpc>
                <a:spcPct val="110000"/>
              </a:lnSpc>
              <a:spcBef>
                <a:spcPts val="24"/>
              </a:spcBef>
              <a:spcAft>
                <a:spcPts val="0"/>
              </a:spcAft>
              <a:buSzPts val="2420"/>
              <a:buChar char="▪"/>
            </a:pPr>
            <a:r>
              <a:rPr lang="en-US" dirty="0"/>
              <a:t>Each layer zooms out a little more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214" name="Google Shape;214;p1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19</a:t>
            </a:fld>
            <a:endParaRPr/>
          </a:p>
        </p:txBody>
      </p:sp>
      <p:cxnSp>
        <p:nvCxnSpPr>
          <p:cNvPr id="215" name="Google Shape;215;p13"/>
          <p:cNvCxnSpPr>
            <a:endCxn id="216" idx="2"/>
          </p:cNvCxnSpPr>
          <p:nvPr/>
        </p:nvCxnSpPr>
        <p:spPr>
          <a:xfrm rot="10800000">
            <a:off x="5787550" y="2249675"/>
            <a:ext cx="3019200" cy="1565400"/>
          </a:xfrm>
          <a:prstGeom prst="straightConnector1">
            <a:avLst/>
          </a:prstGeom>
          <a:noFill/>
          <a:ln w="38100" cap="flat" cmpd="sng">
            <a:solidFill>
              <a:srgbClr val="B7B7B7"/>
            </a:solidFill>
            <a:prstDash val="solid"/>
            <a:round/>
            <a:headEnd type="none" w="sm" len="sm"/>
            <a:tailEnd type="none" w="sm" len="sm"/>
          </a:ln>
        </p:spPr>
      </p:cxnSp>
      <p:cxnSp>
        <p:nvCxnSpPr>
          <p:cNvPr id="217" name="Google Shape;217;p13"/>
          <p:cNvCxnSpPr>
            <a:endCxn id="218" idx="2"/>
          </p:cNvCxnSpPr>
          <p:nvPr/>
        </p:nvCxnSpPr>
        <p:spPr>
          <a:xfrm rot="10800000" flipH="1">
            <a:off x="6233275" y="4171300"/>
            <a:ext cx="327600" cy="1554900"/>
          </a:xfrm>
          <a:prstGeom prst="straightConnector1">
            <a:avLst/>
          </a:prstGeom>
          <a:noFill/>
          <a:ln w="38100" cap="flat" cmpd="sng">
            <a:solidFill>
              <a:srgbClr val="B7B7B7"/>
            </a:solidFill>
            <a:prstDash val="solid"/>
            <a:round/>
            <a:headEnd type="none" w="sm" len="sm"/>
            <a:tailEnd type="none" w="sm" len="sm"/>
          </a:ln>
        </p:spPr>
      </p:cxnSp>
      <p:cxnSp>
        <p:nvCxnSpPr>
          <p:cNvPr id="219" name="Google Shape;219;p13"/>
          <p:cNvCxnSpPr>
            <a:endCxn id="218" idx="2"/>
          </p:cNvCxnSpPr>
          <p:nvPr/>
        </p:nvCxnSpPr>
        <p:spPr>
          <a:xfrm rot="10800000" flipH="1">
            <a:off x="6513175" y="4171300"/>
            <a:ext cx="47700" cy="1551600"/>
          </a:xfrm>
          <a:prstGeom prst="straightConnector1">
            <a:avLst/>
          </a:prstGeom>
          <a:noFill/>
          <a:ln w="38100" cap="flat" cmpd="sng">
            <a:solidFill>
              <a:srgbClr val="B7B7B7"/>
            </a:solidFill>
            <a:prstDash val="solid"/>
            <a:round/>
            <a:headEnd type="none" w="sm" len="sm"/>
            <a:tailEnd type="none" w="sm" len="sm"/>
          </a:ln>
        </p:spPr>
      </p:cxnSp>
      <p:cxnSp>
        <p:nvCxnSpPr>
          <p:cNvPr id="220" name="Google Shape;220;p13"/>
          <p:cNvCxnSpPr>
            <a:endCxn id="218" idx="2"/>
          </p:cNvCxnSpPr>
          <p:nvPr/>
        </p:nvCxnSpPr>
        <p:spPr>
          <a:xfrm rot="10800000">
            <a:off x="6560875" y="4171300"/>
            <a:ext cx="56700" cy="1556100"/>
          </a:xfrm>
          <a:prstGeom prst="straightConnector1">
            <a:avLst/>
          </a:prstGeom>
          <a:noFill/>
          <a:ln w="38100" cap="flat" cmpd="sng">
            <a:solidFill>
              <a:srgbClr val="B7B7B7"/>
            </a:solidFill>
            <a:prstDash val="solid"/>
            <a:round/>
            <a:headEnd type="none" w="sm" len="sm"/>
            <a:tailEnd type="none" w="sm" len="sm"/>
          </a:ln>
        </p:spPr>
      </p:cxnSp>
      <p:cxnSp>
        <p:nvCxnSpPr>
          <p:cNvPr id="221" name="Google Shape;221;p13"/>
          <p:cNvCxnSpPr>
            <a:endCxn id="218" idx="2"/>
          </p:cNvCxnSpPr>
          <p:nvPr/>
        </p:nvCxnSpPr>
        <p:spPr>
          <a:xfrm rot="10800000">
            <a:off x="6560875" y="4171300"/>
            <a:ext cx="320100" cy="1560600"/>
          </a:xfrm>
          <a:prstGeom prst="straightConnector1">
            <a:avLst/>
          </a:prstGeom>
          <a:noFill/>
          <a:ln w="38100" cap="flat" cmpd="sng">
            <a:solidFill>
              <a:srgbClr val="B7B7B7"/>
            </a:solidFill>
            <a:prstDash val="solid"/>
            <a:round/>
            <a:headEnd type="none" w="sm" len="sm"/>
            <a:tailEnd type="none" w="sm" len="sm"/>
          </a:ln>
        </p:spPr>
      </p:cxnSp>
      <p:cxnSp>
        <p:nvCxnSpPr>
          <p:cNvPr id="222" name="Google Shape;222;p13"/>
          <p:cNvCxnSpPr>
            <a:endCxn id="218" idx="2"/>
          </p:cNvCxnSpPr>
          <p:nvPr/>
        </p:nvCxnSpPr>
        <p:spPr>
          <a:xfrm rot="10800000">
            <a:off x="6560875" y="4171300"/>
            <a:ext cx="429000" cy="1565100"/>
          </a:xfrm>
          <a:prstGeom prst="straightConnector1">
            <a:avLst/>
          </a:prstGeom>
          <a:noFill/>
          <a:ln w="38100" cap="flat" cmpd="sng">
            <a:solidFill>
              <a:srgbClr val="B7B7B7"/>
            </a:solidFill>
            <a:prstDash val="solid"/>
            <a:round/>
            <a:headEnd type="none" w="sm" len="sm"/>
            <a:tailEnd type="none" w="sm" len="sm"/>
          </a:ln>
        </p:spPr>
      </p:cxnSp>
      <p:cxnSp>
        <p:nvCxnSpPr>
          <p:cNvPr id="223" name="Google Shape;223;p13"/>
          <p:cNvCxnSpPr>
            <a:endCxn id="218" idx="2"/>
          </p:cNvCxnSpPr>
          <p:nvPr/>
        </p:nvCxnSpPr>
        <p:spPr>
          <a:xfrm rot="10800000">
            <a:off x="6560875" y="4171300"/>
            <a:ext cx="701700" cy="1556100"/>
          </a:xfrm>
          <a:prstGeom prst="straightConnector1">
            <a:avLst/>
          </a:prstGeom>
          <a:noFill/>
          <a:ln w="38100" cap="flat" cmpd="sng">
            <a:solidFill>
              <a:srgbClr val="B7B7B7"/>
            </a:solidFill>
            <a:prstDash val="solid"/>
            <a:round/>
            <a:headEnd type="none" w="sm" len="sm"/>
            <a:tailEnd type="none" w="sm" len="sm"/>
          </a:ln>
        </p:spPr>
      </p:cxnSp>
      <p:cxnSp>
        <p:nvCxnSpPr>
          <p:cNvPr id="224" name="Google Shape;224;p13"/>
          <p:cNvCxnSpPr>
            <a:endCxn id="218" idx="2"/>
          </p:cNvCxnSpPr>
          <p:nvPr/>
        </p:nvCxnSpPr>
        <p:spPr>
          <a:xfrm rot="10800000" flipH="1">
            <a:off x="6136075" y="4171300"/>
            <a:ext cx="424800" cy="1556100"/>
          </a:xfrm>
          <a:prstGeom prst="straightConnector1">
            <a:avLst/>
          </a:prstGeom>
          <a:noFill/>
          <a:ln w="38100" cap="flat" cmpd="sng">
            <a:solidFill>
              <a:srgbClr val="B7B7B7"/>
            </a:solidFill>
            <a:prstDash val="solid"/>
            <a:round/>
            <a:headEnd type="none" w="sm" len="sm"/>
            <a:tailEnd type="none" w="sm" len="sm"/>
          </a:ln>
        </p:spPr>
      </p:cxnSp>
      <p:cxnSp>
        <p:nvCxnSpPr>
          <p:cNvPr id="225" name="Google Shape;225;p13"/>
          <p:cNvCxnSpPr>
            <a:endCxn id="218" idx="2"/>
          </p:cNvCxnSpPr>
          <p:nvPr/>
        </p:nvCxnSpPr>
        <p:spPr>
          <a:xfrm rot="10800000" flipH="1">
            <a:off x="5868175" y="4171300"/>
            <a:ext cx="692700" cy="1560600"/>
          </a:xfrm>
          <a:prstGeom prst="straightConnector1">
            <a:avLst/>
          </a:prstGeom>
          <a:noFill/>
          <a:ln w="38100" cap="flat" cmpd="sng">
            <a:solidFill>
              <a:srgbClr val="B7B7B7"/>
            </a:solidFill>
            <a:prstDash val="solid"/>
            <a:round/>
            <a:headEnd type="none" w="sm" len="sm"/>
            <a:tailEnd type="none" w="sm" len="sm"/>
          </a:ln>
        </p:spPr>
      </p:cxnSp>
      <p:sp>
        <p:nvSpPr>
          <p:cNvPr id="226" name="Google Shape;226;p13"/>
          <p:cNvSpPr txBox="1"/>
          <p:nvPr/>
        </p:nvSpPr>
        <p:spPr>
          <a:xfrm>
            <a:off x="4585304" y="1466800"/>
            <a:ext cx="1544400" cy="36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Application Layer</a:t>
            </a:r>
            <a:endParaRPr sz="1400" b="1" i="0" u="none" strike="noStrike" cap="none">
              <a:solidFill>
                <a:srgbClr val="000000"/>
              </a:solidFill>
              <a:latin typeface="Calibri"/>
              <a:ea typeface="Calibri"/>
              <a:cs typeface="Calibri"/>
              <a:sym typeface="Calibri"/>
            </a:endParaRPr>
          </a:p>
        </p:txBody>
      </p:sp>
      <p:sp>
        <p:nvSpPr>
          <p:cNvPr id="227" name="Google Shape;227;p13"/>
          <p:cNvSpPr txBox="1"/>
          <p:nvPr/>
        </p:nvSpPr>
        <p:spPr>
          <a:xfrm>
            <a:off x="4483058" y="5244983"/>
            <a:ext cx="1398900" cy="36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Physical Layer</a:t>
            </a:r>
            <a:endParaRPr sz="1400" b="1" i="0" u="none" strike="noStrike" cap="none">
              <a:solidFill>
                <a:srgbClr val="000000"/>
              </a:solidFill>
              <a:latin typeface="Calibri"/>
              <a:ea typeface="Calibri"/>
              <a:cs typeface="Calibri"/>
              <a:sym typeface="Calibri"/>
            </a:endParaRPr>
          </a:p>
        </p:txBody>
      </p:sp>
      <p:sp>
        <p:nvSpPr>
          <p:cNvPr id="228" name="Google Shape;228;p13"/>
          <p:cNvSpPr/>
          <p:nvPr/>
        </p:nvSpPr>
        <p:spPr>
          <a:xfrm>
            <a:off x="5857600" y="572785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229" name="Google Shape;229;p13"/>
          <p:cNvSpPr/>
          <p:nvPr/>
        </p:nvSpPr>
        <p:spPr>
          <a:xfrm>
            <a:off x="6233425" y="572785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230" name="Google Shape;230;p13"/>
          <p:cNvSpPr/>
          <p:nvPr/>
        </p:nvSpPr>
        <p:spPr>
          <a:xfrm>
            <a:off x="6609250" y="572785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231" name="Google Shape;231;p13"/>
          <p:cNvSpPr/>
          <p:nvPr/>
        </p:nvSpPr>
        <p:spPr>
          <a:xfrm>
            <a:off x="6985075" y="572785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232" name="Google Shape;232;p13"/>
          <p:cNvSpPr/>
          <p:nvPr/>
        </p:nvSpPr>
        <p:spPr>
          <a:xfrm>
            <a:off x="7632875" y="572785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233" name="Google Shape;233;p13"/>
          <p:cNvSpPr/>
          <p:nvPr/>
        </p:nvSpPr>
        <p:spPr>
          <a:xfrm>
            <a:off x="7999000" y="572785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234" name="Google Shape;234;p13"/>
          <p:cNvSpPr/>
          <p:nvPr/>
        </p:nvSpPr>
        <p:spPr>
          <a:xfrm>
            <a:off x="8365125" y="572785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235" name="Google Shape;235;p13"/>
          <p:cNvSpPr/>
          <p:nvPr/>
        </p:nvSpPr>
        <p:spPr>
          <a:xfrm>
            <a:off x="8731250" y="572785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236" name="Google Shape;236;p13"/>
          <p:cNvSpPr/>
          <p:nvPr/>
        </p:nvSpPr>
        <p:spPr>
          <a:xfrm>
            <a:off x="4121125" y="57278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237" name="Google Shape;237;p13"/>
          <p:cNvSpPr/>
          <p:nvPr/>
        </p:nvSpPr>
        <p:spPr>
          <a:xfrm>
            <a:off x="4853375" y="57278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238" name="Google Shape;238;p13"/>
          <p:cNvSpPr/>
          <p:nvPr/>
        </p:nvSpPr>
        <p:spPr>
          <a:xfrm>
            <a:off x="4487250" y="57278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cxnSp>
        <p:nvCxnSpPr>
          <p:cNvPr id="239" name="Google Shape;239;p13"/>
          <p:cNvCxnSpPr>
            <a:endCxn id="216" idx="2"/>
          </p:cNvCxnSpPr>
          <p:nvPr/>
        </p:nvCxnSpPr>
        <p:spPr>
          <a:xfrm rot="10800000" flipH="1">
            <a:off x="4912450" y="2249675"/>
            <a:ext cx="875100" cy="1556400"/>
          </a:xfrm>
          <a:prstGeom prst="straightConnector1">
            <a:avLst/>
          </a:prstGeom>
          <a:noFill/>
          <a:ln w="38100" cap="flat" cmpd="sng">
            <a:solidFill>
              <a:srgbClr val="B7B7B7"/>
            </a:solidFill>
            <a:prstDash val="solid"/>
            <a:round/>
            <a:headEnd type="none" w="sm" len="sm"/>
            <a:tailEnd type="none" w="sm" len="sm"/>
          </a:ln>
        </p:spPr>
      </p:cxnSp>
      <p:cxnSp>
        <p:nvCxnSpPr>
          <p:cNvPr id="240" name="Google Shape;240;p13"/>
          <p:cNvCxnSpPr>
            <a:endCxn id="216" idx="2"/>
          </p:cNvCxnSpPr>
          <p:nvPr/>
        </p:nvCxnSpPr>
        <p:spPr>
          <a:xfrm rot="10800000">
            <a:off x="5787550" y="2249675"/>
            <a:ext cx="1294500" cy="1560900"/>
          </a:xfrm>
          <a:prstGeom prst="straightConnector1">
            <a:avLst/>
          </a:prstGeom>
          <a:noFill/>
          <a:ln w="38100" cap="flat" cmpd="sng">
            <a:solidFill>
              <a:srgbClr val="B7B7B7"/>
            </a:solidFill>
            <a:prstDash val="solid"/>
            <a:round/>
            <a:headEnd type="none" w="sm" len="sm"/>
            <a:tailEnd type="none" w="sm" len="sm"/>
          </a:ln>
        </p:spPr>
      </p:cxnSp>
      <p:cxnSp>
        <p:nvCxnSpPr>
          <p:cNvPr id="241" name="Google Shape;241;p13"/>
          <p:cNvCxnSpPr>
            <a:endCxn id="216" idx="2"/>
          </p:cNvCxnSpPr>
          <p:nvPr/>
        </p:nvCxnSpPr>
        <p:spPr>
          <a:xfrm rot="10800000">
            <a:off x="5787550" y="2249675"/>
            <a:ext cx="262200" cy="1556400"/>
          </a:xfrm>
          <a:prstGeom prst="straightConnector1">
            <a:avLst/>
          </a:prstGeom>
          <a:noFill/>
          <a:ln w="38100" cap="flat" cmpd="sng">
            <a:solidFill>
              <a:srgbClr val="B7B7B7"/>
            </a:solidFill>
            <a:prstDash val="solid"/>
            <a:round/>
            <a:headEnd type="none" w="sm" len="sm"/>
            <a:tailEnd type="none" w="sm" len="sm"/>
          </a:ln>
        </p:spPr>
      </p:cxnSp>
      <p:cxnSp>
        <p:nvCxnSpPr>
          <p:cNvPr id="242" name="Google Shape;242;p13"/>
          <p:cNvCxnSpPr>
            <a:endCxn id="216" idx="2"/>
          </p:cNvCxnSpPr>
          <p:nvPr/>
        </p:nvCxnSpPr>
        <p:spPr>
          <a:xfrm rot="10800000">
            <a:off x="5787550" y="2249675"/>
            <a:ext cx="1388700" cy="1560900"/>
          </a:xfrm>
          <a:prstGeom prst="straightConnector1">
            <a:avLst/>
          </a:prstGeom>
          <a:noFill/>
          <a:ln w="38100" cap="flat" cmpd="sng">
            <a:solidFill>
              <a:srgbClr val="B7B7B7"/>
            </a:solidFill>
            <a:prstDash val="solid"/>
            <a:round/>
            <a:headEnd type="none" w="sm" len="sm"/>
            <a:tailEnd type="none" w="sm" len="sm"/>
          </a:ln>
        </p:spPr>
      </p:cxnSp>
      <p:sp>
        <p:nvSpPr>
          <p:cNvPr id="243" name="Google Shape;243;p13"/>
          <p:cNvSpPr/>
          <p:nvPr/>
        </p:nvSpPr>
        <p:spPr>
          <a:xfrm>
            <a:off x="5219500" y="57278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cxnSp>
        <p:nvCxnSpPr>
          <p:cNvPr id="244" name="Google Shape;244;p13"/>
          <p:cNvCxnSpPr>
            <a:endCxn id="216" idx="2"/>
          </p:cNvCxnSpPr>
          <p:nvPr/>
        </p:nvCxnSpPr>
        <p:spPr>
          <a:xfrm rot="10800000">
            <a:off x="5787550" y="2249675"/>
            <a:ext cx="166800" cy="1560900"/>
          </a:xfrm>
          <a:prstGeom prst="straightConnector1">
            <a:avLst/>
          </a:prstGeom>
          <a:noFill/>
          <a:ln w="38100" cap="flat" cmpd="sng">
            <a:solidFill>
              <a:srgbClr val="B7B7B7"/>
            </a:solidFill>
            <a:prstDash val="solid"/>
            <a:round/>
            <a:headEnd type="none" w="sm" len="sm"/>
            <a:tailEnd type="none" w="sm" len="sm"/>
          </a:ln>
        </p:spPr>
      </p:cxnSp>
      <p:sp>
        <p:nvSpPr>
          <p:cNvPr id="216" name="Google Shape;216;p13"/>
          <p:cNvSpPr/>
          <p:nvPr/>
        </p:nvSpPr>
        <p:spPr>
          <a:xfrm>
            <a:off x="4965850" y="1884575"/>
            <a:ext cx="1643400" cy="365100"/>
          </a:xfrm>
          <a:prstGeom prst="rect">
            <a:avLst/>
          </a:prstGeom>
          <a:solidFill>
            <a:srgbClr val="D9D2E9"/>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674EA7"/>
                </a:solidFill>
                <a:latin typeface="Courier New"/>
                <a:ea typeface="Courier New"/>
                <a:cs typeface="Courier New"/>
                <a:sym typeface="Courier New"/>
              </a:rPr>
              <a:t>webpage (.html)</a:t>
            </a:r>
            <a:endParaRPr sz="1200" b="1" i="0" u="none" strike="noStrike" cap="none">
              <a:solidFill>
                <a:srgbClr val="674EA7"/>
              </a:solidFill>
              <a:latin typeface="Courier New"/>
              <a:ea typeface="Courier New"/>
              <a:cs typeface="Courier New"/>
              <a:sym typeface="Courier New"/>
            </a:endParaRPr>
          </a:p>
        </p:txBody>
      </p:sp>
      <p:sp>
        <p:nvSpPr>
          <p:cNvPr id="245" name="Google Shape;245;p13"/>
          <p:cNvSpPr/>
          <p:nvPr/>
        </p:nvSpPr>
        <p:spPr>
          <a:xfrm>
            <a:off x="6721725" y="1884550"/>
            <a:ext cx="1643400" cy="365100"/>
          </a:xfrm>
          <a:prstGeom prst="rect">
            <a:avLst/>
          </a:prstGeom>
          <a:solidFill>
            <a:srgbClr val="FCE5CD"/>
          </a:solidFill>
          <a:ln w="38100"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45F06"/>
                </a:solidFill>
                <a:latin typeface="Courier New"/>
                <a:ea typeface="Courier New"/>
                <a:cs typeface="Courier New"/>
                <a:sym typeface="Courier New"/>
              </a:rPr>
              <a:t>meme (.png)</a:t>
            </a:r>
            <a:endParaRPr sz="1200" b="1" i="0" u="none" strike="noStrike" cap="none">
              <a:solidFill>
                <a:srgbClr val="B45F06"/>
              </a:solidFill>
              <a:latin typeface="Courier New"/>
              <a:ea typeface="Courier New"/>
              <a:cs typeface="Courier New"/>
              <a:sym typeface="Courier New"/>
            </a:endParaRPr>
          </a:p>
        </p:txBody>
      </p:sp>
      <p:sp>
        <p:nvSpPr>
          <p:cNvPr id="246" name="Google Shape;246;p13"/>
          <p:cNvSpPr/>
          <p:nvPr/>
        </p:nvSpPr>
        <p:spPr>
          <a:xfrm>
            <a:off x="4912450" y="3806200"/>
            <a:ext cx="10422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p:txBody>
      </p:sp>
      <p:sp>
        <p:nvSpPr>
          <p:cNvPr id="218" name="Google Shape;218;p13"/>
          <p:cNvSpPr/>
          <p:nvPr/>
        </p:nvSpPr>
        <p:spPr>
          <a:xfrm>
            <a:off x="6039775" y="3806200"/>
            <a:ext cx="10422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p:txBody>
      </p:sp>
      <p:sp>
        <p:nvSpPr>
          <p:cNvPr id="247" name="Google Shape;247;p13"/>
          <p:cNvSpPr/>
          <p:nvPr/>
        </p:nvSpPr>
        <p:spPr>
          <a:xfrm>
            <a:off x="7167100" y="3806200"/>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urier New"/>
                <a:ea typeface="Courier New"/>
                <a:cs typeface="Courier New"/>
                <a:sym typeface="Courier New"/>
              </a:rPr>
              <a:t>data</a:t>
            </a:r>
            <a:endParaRPr sz="1200" b="1" i="0" u="none" strike="noStrike" cap="none">
              <a:solidFill>
                <a:srgbClr val="45818E"/>
              </a:solidFill>
              <a:latin typeface="Courier New"/>
              <a:ea typeface="Courier New"/>
              <a:cs typeface="Courier New"/>
              <a:sym typeface="Courier New"/>
            </a:endParaRPr>
          </a:p>
        </p:txBody>
      </p:sp>
      <p:sp>
        <p:nvSpPr>
          <p:cNvPr id="248" name="Google Shape;248;p13"/>
          <p:cNvSpPr txBox="1"/>
          <p:nvPr/>
        </p:nvSpPr>
        <p:spPr>
          <a:xfrm>
            <a:off x="4483058" y="3280058"/>
            <a:ext cx="1398900" cy="36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Data Link Layer</a:t>
            </a:r>
            <a:endParaRPr sz="1400" b="1" i="0" u="none" strike="noStrike" cap="none">
              <a:solidFill>
                <a:srgbClr val="000000"/>
              </a:solidFill>
              <a:latin typeface="Calibri"/>
              <a:ea typeface="Calibri"/>
              <a:cs typeface="Calibri"/>
              <a:sym typeface="Calibri"/>
            </a:endParaRPr>
          </a:p>
        </p:txBody>
      </p:sp>
      <p:pic>
        <p:nvPicPr>
          <p:cNvPr id="249" name="Google Shape;249;p13"/>
          <p:cNvPicPr preferRelativeResize="0"/>
          <p:nvPr/>
        </p:nvPicPr>
        <p:blipFill rotWithShape="1">
          <a:blip r:embed="rId3">
            <a:alphaModFix/>
          </a:blip>
          <a:srcRect/>
          <a:stretch/>
        </p:blipFill>
        <p:spPr>
          <a:xfrm>
            <a:off x="4148213" y="1430962"/>
            <a:ext cx="437075" cy="437075"/>
          </a:xfrm>
          <a:prstGeom prst="rect">
            <a:avLst/>
          </a:prstGeom>
          <a:noFill/>
          <a:ln>
            <a:noFill/>
          </a:ln>
        </p:spPr>
      </p:pic>
      <p:pic>
        <p:nvPicPr>
          <p:cNvPr id="250" name="Google Shape;250;p13"/>
          <p:cNvPicPr preferRelativeResize="0"/>
          <p:nvPr/>
        </p:nvPicPr>
        <p:blipFill rotWithShape="1">
          <a:blip r:embed="rId3">
            <a:alphaModFix/>
          </a:blip>
          <a:srcRect/>
          <a:stretch/>
        </p:blipFill>
        <p:spPr>
          <a:xfrm>
            <a:off x="4121113" y="3244212"/>
            <a:ext cx="437075" cy="437075"/>
          </a:xfrm>
          <a:prstGeom prst="rect">
            <a:avLst/>
          </a:prstGeom>
          <a:noFill/>
          <a:ln>
            <a:noFill/>
          </a:ln>
        </p:spPr>
      </p:pic>
      <p:pic>
        <p:nvPicPr>
          <p:cNvPr id="251" name="Google Shape;251;p13"/>
          <p:cNvPicPr preferRelativeResize="0"/>
          <p:nvPr/>
        </p:nvPicPr>
        <p:blipFill rotWithShape="1">
          <a:blip r:embed="rId3">
            <a:alphaModFix/>
          </a:blip>
          <a:srcRect/>
          <a:stretch/>
        </p:blipFill>
        <p:spPr>
          <a:xfrm>
            <a:off x="4148225" y="5209137"/>
            <a:ext cx="437075" cy="437075"/>
          </a:xfrm>
          <a:prstGeom prst="rect">
            <a:avLst/>
          </a:prstGeom>
          <a:noFill/>
          <a:ln>
            <a:noFill/>
          </a:ln>
        </p:spPr>
      </p:pic>
      <p:sp>
        <p:nvSpPr>
          <p:cNvPr id="252" name="Google Shape;252;p13"/>
          <p:cNvSpPr txBox="1"/>
          <p:nvPr/>
        </p:nvSpPr>
        <p:spPr>
          <a:xfrm>
            <a:off x="8484150" y="2628038"/>
            <a:ext cx="379800" cy="36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999999"/>
              </a:solidFill>
              <a:latin typeface="Calibri"/>
              <a:ea typeface="Calibri"/>
              <a:cs typeface="Calibri"/>
              <a:sym typeface="Calibri"/>
            </a:endParaRPr>
          </a:p>
        </p:txBody>
      </p:sp>
      <p:sp>
        <p:nvSpPr>
          <p:cNvPr id="253" name="Google Shape;253;p13"/>
          <p:cNvSpPr txBox="1"/>
          <p:nvPr/>
        </p:nvSpPr>
        <p:spPr>
          <a:xfrm>
            <a:off x="6827561" y="2705237"/>
            <a:ext cx="1774443" cy="507771"/>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1" i="1" u="none" strike="noStrike" cap="none">
                <a:solidFill>
                  <a:srgbClr val="999999"/>
                </a:solidFill>
                <a:latin typeface="Calibri"/>
                <a:ea typeface="Calibri"/>
                <a:cs typeface="Calibri"/>
                <a:sym typeface="Calibri"/>
              </a:rPr>
              <a:t>Other layers exist between here; out of 390B scope</a:t>
            </a:r>
            <a:endParaRPr sz="1050" b="1" i="1" u="none" strike="noStrike" cap="none">
              <a:solidFill>
                <a:srgbClr val="999999"/>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Lecture Outline</a:t>
            </a:r>
            <a:endParaRPr/>
          </a:p>
        </p:txBody>
      </p:sp>
      <p:sp>
        <p:nvSpPr>
          <p:cNvPr id="42" name="Google Shape;42;p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Clr>
                <a:srgbClr val="4B2A85"/>
              </a:buClr>
              <a:buSzPts val="2080"/>
              <a:buChar char="❖"/>
            </a:pPr>
            <a:r>
              <a:rPr lang="en-US" b="1" dirty="0">
                <a:solidFill>
                  <a:srgbClr val="4B2A85"/>
                </a:solidFill>
              </a:rPr>
              <a:t>Procrastination Activity</a:t>
            </a:r>
            <a:endParaRPr b="1" dirty="0">
              <a:solidFill>
                <a:srgbClr val="4B2A85"/>
              </a:solidFill>
            </a:endParaRPr>
          </a:p>
          <a:p>
            <a:pPr marL="640080" lvl="1" indent="-283464" algn="l" rtl="0">
              <a:lnSpc>
                <a:spcPct val="110000"/>
              </a:lnSpc>
              <a:spcBef>
                <a:spcPts val="24"/>
              </a:spcBef>
              <a:spcAft>
                <a:spcPts val="0"/>
              </a:spcAft>
              <a:buClr>
                <a:srgbClr val="4B2A85"/>
              </a:buClr>
              <a:buSzPts val="2420"/>
              <a:buChar char="▪"/>
            </a:pPr>
            <a:r>
              <a:rPr lang="en-US" b="1" dirty="0">
                <a:solidFill>
                  <a:srgbClr val="4B2A85"/>
                </a:solidFill>
              </a:rPr>
              <a:t>Combating Procrastination, Surviving Dead Week</a:t>
            </a:r>
            <a:endParaRPr b="1" dirty="0">
              <a:solidFill>
                <a:srgbClr val="4B2A85"/>
              </a:solidFill>
            </a:endParaRPr>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Stress Response Cycle Discussion</a:t>
            </a:r>
            <a:endParaRPr dirty="0"/>
          </a:p>
          <a:p>
            <a:pPr marL="640080" lvl="1" indent="-283464" algn="l" rtl="0">
              <a:lnSpc>
                <a:spcPct val="110000"/>
              </a:lnSpc>
              <a:spcBef>
                <a:spcPts val="24"/>
              </a:spcBef>
              <a:spcAft>
                <a:spcPts val="0"/>
              </a:spcAft>
              <a:buSzPts val="2420"/>
              <a:buChar char="▪"/>
            </a:pPr>
            <a:r>
              <a:rPr lang="en-US" dirty="0"/>
              <a:t>Completing the Stress Response Cycle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Gearing up for Finals Week</a:t>
            </a:r>
          </a:p>
          <a:p>
            <a:pPr marL="640080" lvl="1" indent="-283464"/>
            <a:r>
              <a:rPr lang="en-US" dirty="0"/>
              <a:t>Tips for Making the Most out of Your Preparation</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Introduction to Computer Networks</a:t>
            </a:r>
            <a:endParaRPr dirty="0"/>
          </a:p>
          <a:p>
            <a:pPr marL="640080" lvl="1" indent="-283464" algn="l" rtl="0">
              <a:lnSpc>
                <a:spcPct val="110000"/>
              </a:lnSpc>
              <a:spcBef>
                <a:spcPts val="24"/>
              </a:spcBef>
              <a:spcAft>
                <a:spcPts val="0"/>
              </a:spcAft>
              <a:buSzPts val="2420"/>
              <a:buChar char="▪"/>
            </a:pPr>
            <a:r>
              <a:rPr lang="en-US" dirty="0"/>
              <a:t>Connecting our Computer to the Internet</a:t>
            </a:r>
            <a:endParaRPr dirty="0"/>
          </a:p>
          <a:p>
            <a:pPr marL="640080" lvl="1" indent="-129794" algn="l" rtl="0">
              <a:lnSpc>
                <a:spcPct val="110000"/>
              </a:lnSpc>
              <a:spcBef>
                <a:spcPts val="24"/>
              </a:spcBef>
              <a:spcAft>
                <a:spcPts val="0"/>
              </a:spcAft>
              <a:buSzPts val="2420"/>
              <a:buNone/>
            </a:pPr>
            <a:endParaRPr dirty="0"/>
          </a:p>
        </p:txBody>
      </p:sp>
      <p:sp>
        <p:nvSpPr>
          <p:cNvPr id="43" name="Google Shape;43;p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4"/>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Application Layer</a:t>
            </a:r>
            <a:endParaRPr/>
          </a:p>
        </p:txBody>
      </p:sp>
      <p:sp>
        <p:nvSpPr>
          <p:cNvPr id="346" name="Google Shape;346;p14"/>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Conceptually the “top” layer: looking at internet traffic as direct communication between applications</a:t>
            </a:r>
            <a:endParaRPr dirty="0"/>
          </a:p>
          <a:p>
            <a:pPr marL="347472" lvl="0" indent="-347472" algn="l" rtl="0">
              <a:lnSpc>
                <a:spcPct val="110000"/>
              </a:lnSpc>
              <a:spcBef>
                <a:spcPts val="440"/>
              </a:spcBef>
              <a:spcAft>
                <a:spcPts val="0"/>
              </a:spcAft>
              <a:buSzPts val="2080"/>
              <a:buFont typeface="Noto Sans Symbols"/>
              <a:buChar char="❖"/>
            </a:pPr>
            <a:r>
              <a:rPr lang="en-US" dirty="0"/>
              <a:t>Common use: HTTP (</a:t>
            </a:r>
            <a:r>
              <a:rPr lang="en-US" dirty="0" err="1"/>
              <a:t>HyperText</a:t>
            </a:r>
            <a:r>
              <a:rPr lang="en-US" dirty="0"/>
              <a:t> Transfer Protocol)</a:t>
            </a:r>
            <a:endParaRPr dirty="0"/>
          </a:p>
          <a:p>
            <a:pPr marL="640080" lvl="1" indent="-283464" algn="l" rtl="0">
              <a:lnSpc>
                <a:spcPct val="110000"/>
              </a:lnSpc>
              <a:spcBef>
                <a:spcPts val="24"/>
              </a:spcBef>
              <a:spcAft>
                <a:spcPts val="0"/>
              </a:spcAft>
              <a:buSzPts val="2420"/>
              <a:buChar char="▪"/>
            </a:pPr>
            <a:r>
              <a:rPr lang="en-US" dirty="0"/>
              <a:t>Your browser sends an HTTP request to a server</a:t>
            </a:r>
            <a:endParaRPr dirty="0"/>
          </a:p>
          <a:p>
            <a:pPr marL="640080" lvl="1" indent="-283464" algn="l" rtl="0">
              <a:lnSpc>
                <a:spcPct val="110000"/>
              </a:lnSpc>
              <a:spcBef>
                <a:spcPts val="24"/>
              </a:spcBef>
              <a:spcAft>
                <a:spcPts val="0"/>
              </a:spcAft>
              <a:buSzPts val="2420"/>
              <a:buChar char="▪"/>
            </a:pPr>
            <a:r>
              <a:rPr lang="en-US" dirty="0"/>
              <a:t>The server sends back an HTTP response with data attached</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47" name="Google Shape;347;p14"/>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20</a:t>
            </a:fld>
            <a:endParaRPr/>
          </a:p>
        </p:txBody>
      </p:sp>
      <p:sp>
        <p:nvSpPr>
          <p:cNvPr id="348" name="Google Shape;348;p14"/>
          <p:cNvSpPr/>
          <p:nvPr/>
        </p:nvSpPr>
        <p:spPr>
          <a:xfrm rot="10800000">
            <a:off x="1952850" y="4868825"/>
            <a:ext cx="4974900" cy="12633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4"/>
          <p:cNvSpPr/>
          <p:nvPr/>
        </p:nvSpPr>
        <p:spPr>
          <a:xfrm>
            <a:off x="3643200" y="5026500"/>
            <a:ext cx="2828700" cy="3126000"/>
          </a:xfrm>
          <a:prstGeom prst="rect">
            <a:avLst/>
          </a:prstGeom>
          <a:solidFill>
            <a:srgbClr val="FCE5CD"/>
          </a:solidFill>
          <a:ln w="3810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783F04"/>
                </a:solidFill>
                <a:latin typeface="Courier New"/>
                <a:ea typeface="Courier New"/>
                <a:cs typeface="Courier New"/>
                <a:sym typeface="Courier New"/>
              </a:rPr>
              <a:t>I found it:</a:t>
            </a:r>
            <a:endParaRPr sz="1200" b="1" i="0" u="none" strike="noStrike" cap="none">
              <a:solidFill>
                <a:srgbClr val="783F04"/>
              </a:solidFill>
              <a:latin typeface="Courier New"/>
              <a:ea typeface="Courier New"/>
              <a:cs typeface="Courier New"/>
              <a:sym typeface="Courier New"/>
            </a:endParaRPr>
          </a:p>
        </p:txBody>
      </p:sp>
      <p:sp>
        <p:nvSpPr>
          <p:cNvPr id="350" name="Google Shape;350;p14"/>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20</a:t>
            </a:fld>
            <a:endParaRPr sz="1200" b="1" i="0" u="none" strike="noStrike" cap="none">
              <a:solidFill>
                <a:srgbClr val="4B2A85"/>
              </a:solidFill>
              <a:latin typeface="Calibri"/>
              <a:ea typeface="Calibri"/>
              <a:cs typeface="Calibri"/>
              <a:sym typeface="Calibri"/>
            </a:endParaRPr>
          </a:p>
        </p:txBody>
      </p:sp>
      <p:pic>
        <p:nvPicPr>
          <p:cNvPr id="351" name="Google Shape;351;p14"/>
          <p:cNvPicPr preferRelativeResize="0"/>
          <p:nvPr/>
        </p:nvPicPr>
        <p:blipFill rotWithShape="1">
          <a:blip r:embed="rId3">
            <a:alphaModFix/>
          </a:blip>
          <a:srcRect/>
          <a:stretch/>
        </p:blipFill>
        <p:spPr>
          <a:xfrm>
            <a:off x="541149" y="4271975"/>
            <a:ext cx="1223627" cy="1263400"/>
          </a:xfrm>
          <a:prstGeom prst="rect">
            <a:avLst/>
          </a:prstGeom>
          <a:noFill/>
          <a:ln>
            <a:noFill/>
          </a:ln>
        </p:spPr>
      </p:pic>
      <p:pic>
        <p:nvPicPr>
          <p:cNvPr id="352" name="Google Shape;352;p14"/>
          <p:cNvPicPr preferRelativeResize="0"/>
          <p:nvPr/>
        </p:nvPicPr>
        <p:blipFill rotWithShape="1">
          <a:blip r:embed="rId4">
            <a:alphaModFix/>
          </a:blip>
          <a:srcRect/>
          <a:stretch/>
        </p:blipFill>
        <p:spPr>
          <a:xfrm>
            <a:off x="7271625" y="4189239"/>
            <a:ext cx="1347075" cy="1346124"/>
          </a:xfrm>
          <a:prstGeom prst="rect">
            <a:avLst/>
          </a:prstGeom>
          <a:noFill/>
          <a:ln>
            <a:noFill/>
          </a:ln>
        </p:spPr>
      </p:pic>
      <p:pic>
        <p:nvPicPr>
          <p:cNvPr id="353" name="Google Shape;353;p14"/>
          <p:cNvPicPr preferRelativeResize="0"/>
          <p:nvPr/>
        </p:nvPicPr>
        <p:blipFill rotWithShape="1">
          <a:blip r:embed="rId5">
            <a:alphaModFix/>
          </a:blip>
          <a:srcRect/>
          <a:stretch/>
        </p:blipFill>
        <p:spPr>
          <a:xfrm>
            <a:off x="4797375" y="5114800"/>
            <a:ext cx="1544700" cy="2735697"/>
          </a:xfrm>
          <a:prstGeom prst="rect">
            <a:avLst/>
          </a:prstGeom>
          <a:noFill/>
          <a:ln>
            <a:noFill/>
          </a:ln>
        </p:spPr>
      </p:pic>
      <p:sp>
        <p:nvSpPr>
          <p:cNvPr id="354" name="Google Shape;354;p14"/>
          <p:cNvSpPr/>
          <p:nvPr/>
        </p:nvSpPr>
        <p:spPr>
          <a:xfrm>
            <a:off x="2030738" y="3662175"/>
            <a:ext cx="4974900" cy="12633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4"/>
          <p:cNvSpPr/>
          <p:nvPr/>
        </p:nvSpPr>
        <p:spPr>
          <a:xfrm>
            <a:off x="2178850" y="3826575"/>
            <a:ext cx="3999600" cy="531000"/>
          </a:xfrm>
          <a:prstGeom prst="rect">
            <a:avLst/>
          </a:prstGeom>
          <a:solidFill>
            <a:srgbClr val="D9D2E9"/>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51C75"/>
                </a:solidFill>
                <a:latin typeface="Courier New"/>
                <a:ea typeface="Courier New"/>
                <a:cs typeface="Courier New"/>
                <a:sym typeface="Courier New"/>
              </a:rPr>
              <a:t>I would like to load: http://instagram.com/dog/latest_story.png</a:t>
            </a:r>
            <a:endParaRPr sz="1200" b="1" i="0" u="none" strike="noStrike" cap="none">
              <a:solidFill>
                <a:srgbClr val="351C75"/>
              </a:solidFill>
              <a:latin typeface="Courier New"/>
              <a:ea typeface="Courier New"/>
              <a:cs typeface="Courier New"/>
              <a:sym typeface="Courier New"/>
            </a:endParaRPr>
          </a:p>
        </p:txBody>
      </p:sp>
      <p:sp>
        <p:nvSpPr>
          <p:cNvPr id="356" name="Google Shape;356;p14"/>
          <p:cNvSpPr txBox="1"/>
          <p:nvPr/>
        </p:nvSpPr>
        <p:spPr>
          <a:xfrm>
            <a:off x="391575" y="5589575"/>
            <a:ext cx="1544700" cy="3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Browser</a:t>
            </a:r>
            <a:endParaRPr sz="1700" b="1" i="0" u="none" strike="noStrike" cap="none">
              <a:solidFill>
                <a:srgbClr val="000000"/>
              </a:solidFill>
              <a:latin typeface="Calibri"/>
              <a:ea typeface="Calibri"/>
              <a:cs typeface="Calibri"/>
              <a:sym typeface="Calibri"/>
            </a:endParaRPr>
          </a:p>
        </p:txBody>
      </p:sp>
      <p:sp>
        <p:nvSpPr>
          <p:cNvPr id="357" name="Google Shape;357;p14"/>
          <p:cNvSpPr txBox="1"/>
          <p:nvPr/>
        </p:nvSpPr>
        <p:spPr>
          <a:xfrm>
            <a:off x="7183763" y="5589575"/>
            <a:ext cx="1544700" cy="3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Server</a:t>
            </a:r>
            <a:endParaRPr sz="1700" b="1"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5"/>
          <p:cNvSpPr/>
          <p:nvPr/>
        </p:nvSpPr>
        <p:spPr>
          <a:xfrm>
            <a:off x="2030738" y="3662175"/>
            <a:ext cx="4974900" cy="12633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5"/>
          <p:cNvSpPr/>
          <p:nvPr/>
        </p:nvSpPr>
        <p:spPr>
          <a:xfrm>
            <a:off x="2178850" y="3826575"/>
            <a:ext cx="3999600" cy="531000"/>
          </a:xfrm>
          <a:prstGeom prst="rect">
            <a:avLst/>
          </a:prstGeom>
          <a:solidFill>
            <a:srgbClr val="D9D2E9"/>
          </a:solidFill>
          <a:ln w="38100" cap="flat" cmpd="sng">
            <a:solidFill>
              <a:srgbClr val="8E7CC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51C75"/>
                </a:solidFill>
                <a:latin typeface="Courier New"/>
                <a:ea typeface="Courier New"/>
                <a:cs typeface="Courier New"/>
                <a:sym typeface="Courier New"/>
              </a:rPr>
              <a:t>I would like to load: http://instagram.com/dog/latest_story.png</a:t>
            </a:r>
            <a:endParaRPr sz="1200" b="1" i="0" u="none" strike="noStrike" cap="none">
              <a:solidFill>
                <a:srgbClr val="351C75"/>
              </a:solidFill>
              <a:latin typeface="Courier New"/>
              <a:ea typeface="Courier New"/>
              <a:cs typeface="Courier New"/>
              <a:sym typeface="Courier New"/>
            </a:endParaRPr>
          </a:p>
        </p:txBody>
      </p:sp>
      <p:sp>
        <p:nvSpPr>
          <p:cNvPr id="364" name="Google Shape;364;p1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Application Layer</a:t>
            </a:r>
            <a:endParaRPr/>
          </a:p>
        </p:txBody>
      </p:sp>
      <p:sp>
        <p:nvSpPr>
          <p:cNvPr id="365" name="Google Shape;365;p1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Conceptually the “top” layer: looking at internet traffic as direct communication between applications</a:t>
            </a:r>
            <a:endParaRPr dirty="0"/>
          </a:p>
          <a:p>
            <a:pPr marL="347472" lvl="0" indent="-347472" algn="l" rtl="0">
              <a:lnSpc>
                <a:spcPct val="110000"/>
              </a:lnSpc>
              <a:spcBef>
                <a:spcPts val="440"/>
              </a:spcBef>
              <a:spcAft>
                <a:spcPts val="0"/>
              </a:spcAft>
              <a:buSzPts val="2080"/>
              <a:buFont typeface="Noto Sans Symbols"/>
              <a:buChar char="❖"/>
            </a:pPr>
            <a:r>
              <a:rPr lang="en-US" dirty="0"/>
              <a:t>Common use: HTTP (</a:t>
            </a:r>
            <a:r>
              <a:rPr lang="en-US" dirty="0" err="1"/>
              <a:t>HyperText</a:t>
            </a:r>
            <a:r>
              <a:rPr lang="en-US" dirty="0"/>
              <a:t> Transfer Protocol)</a:t>
            </a:r>
            <a:endParaRPr dirty="0"/>
          </a:p>
          <a:p>
            <a:pPr marL="640080" lvl="1" indent="-283464" algn="l" rtl="0">
              <a:lnSpc>
                <a:spcPct val="110000"/>
              </a:lnSpc>
              <a:spcBef>
                <a:spcPts val="24"/>
              </a:spcBef>
              <a:spcAft>
                <a:spcPts val="0"/>
              </a:spcAft>
              <a:buSzPts val="2420"/>
              <a:buChar char="▪"/>
            </a:pPr>
            <a:r>
              <a:rPr lang="en-US" dirty="0"/>
              <a:t>Your browser sends an HTTP request to a server</a:t>
            </a:r>
            <a:endParaRPr dirty="0"/>
          </a:p>
          <a:p>
            <a:pPr marL="640080" lvl="1" indent="-283464" algn="l" rtl="0">
              <a:lnSpc>
                <a:spcPct val="110000"/>
              </a:lnSpc>
              <a:spcBef>
                <a:spcPts val="24"/>
              </a:spcBef>
              <a:spcAft>
                <a:spcPts val="0"/>
              </a:spcAft>
              <a:buSzPts val="2420"/>
              <a:buChar char="▪"/>
            </a:pPr>
            <a:r>
              <a:rPr lang="en-US" dirty="0"/>
              <a:t>The server sends back an HTTP response with data attached</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366" name="Google Shape;366;p1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21</a:t>
            </a:fld>
            <a:endParaRPr/>
          </a:p>
        </p:txBody>
      </p:sp>
      <p:sp>
        <p:nvSpPr>
          <p:cNvPr id="367" name="Google Shape;367;p15"/>
          <p:cNvSpPr/>
          <p:nvPr/>
        </p:nvSpPr>
        <p:spPr>
          <a:xfrm rot="10800000">
            <a:off x="1952850" y="4868825"/>
            <a:ext cx="4974900" cy="12633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5"/>
          <p:cNvSpPr/>
          <p:nvPr/>
        </p:nvSpPr>
        <p:spPr>
          <a:xfrm>
            <a:off x="3643200" y="5026500"/>
            <a:ext cx="2828700" cy="3126000"/>
          </a:xfrm>
          <a:prstGeom prst="rect">
            <a:avLst/>
          </a:prstGeom>
          <a:solidFill>
            <a:srgbClr val="FCE5CD"/>
          </a:solidFill>
          <a:ln w="38100" cap="flat" cmpd="sng">
            <a:solidFill>
              <a:srgbClr val="F6B26B"/>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783F04"/>
                </a:solidFill>
                <a:latin typeface="Consolas"/>
                <a:ea typeface="Consolas"/>
                <a:cs typeface="Consolas"/>
                <a:sym typeface="Consolas"/>
              </a:rPr>
              <a:t>I found it:</a:t>
            </a:r>
            <a:endParaRPr sz="1200" b="1" i="0" u="none" strike="noStrike" cap="none">
              <a:solidFill>
                <a:srgbClr val="783F04"/>
              </a:solidFill>
              <a:latin typeface="Consolas"/>
              <a:ea typeface="Consolas"/>
              <a:cs typeface="Consolas"/>
              <a:sym typeface="Consolas"/>
            </a:endParaRPr>
          </a:p>
        </p:txBody>
      </p:sp>
      <p:sp>
        <p:nvSpPr>
          <p:cNvPr id="369" name="Google Shape;369;p15"/>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21</a:t>
            </a:fld>
            <a:endParaRPr sz="1200" b="1" i="0" u="none" strike="noStrike" cap="none">
              <a:solidFill>
                <a:srgbClr val="4B2A85"/>
              </a:solidFill>
              <a:latin typeface="Calibri"/>
              <a:ea typeface="Calibri"/>
              <a:cs typeface="Calibri"/>
              <a:sym typeface="Calibri"/>
            </a:endParaRPr>
          </a:p>
        </p:txBody>
      </p:sp>
      <p:pic>
        <p:nvPicPr>
          <p:cNvPr id="370" name="Google Shape;370;p15"/>
          <p:cNvPicPr preferRelativeResize="0"/>
          <p:nvPr/>
        </p:nvPicPr>
        <p:blipFill rotWithShape="1">
          <a:blip r:embed="rId3">
            <a:alphaModFix/>
          </a:blip>
          <a:srcRect/>
          <a:stretch/>
        </p:blipFill>
        <p:spPr>
          <a:xfrm>
            <a:off x="541149" y="4271975"/>
            <a:ext cx="1223627" cy="1263400"/>
          </a:xfrm>
          <a:prstGeom prst="rect">
            <a:avLst/>
          </a:prstGeom>
          <a:noFill/>
          <a:ln>
            <a:noFill/>
          </a:ln>
        </p:spPr>
      </p:pic>
      <p:pic>
        <p:nvPicPr>
          <p:cNvPr id="371" name="Google Shape;371;p15"/>
          <p:cNvPicPr preferRelativeResize="0"/>
          <p:nvPr/>
        </p:nvPicPr>
        <p:blipFill rotWithShape="1">
          <a:blip r:embed="rId4">
            <a:alphaModFix/>
          </a:blip>
          <a:srcRect/>
          <a:stretch/>
        </p:blipFill>
        <p:spPr>
          <a:xfrm>
            <a:off x="7271625" y="4189239"/>
            <a:ext cx="1347075" cy="1346124"/>
          </a:xfrm>
          <a:prstGeom prst="rect">
            <a:avLst/>
          </a:prstGeom>
          <a:noFill/>
          <a:ln>
            <a:noFill/>
          </a:ln>
        </p:spPr>
      </p:pic>
      <p:pic>
        <p:nvPicPr>
          <p:cNvPr id="372" name="Google Shape;372;p15"/>
          <p:cNvPicPr preferRelativeResize="0"/>
          <p:nvPr/>
        </p:nvPicPr>
        <p:blipFill rotWithShape="1">
          <a:blip r:embed="rId5">
            <a:alphaModFix/>
          </a:blip>
          <a:srcRect/>
          <a:stretch/>
        </p:blipFill>
        <p:spPr>
          <a:xfrm>
            <a:off x="4797375" y="5114800"/>
            <a:ext cx="1544700" cy="2735697"/>
          </a:xfrm>
          <a:prstGeom prst="rect">
            <a:avLst/>
          </a:prstGeom>
          <a:noFill/>
          <a:ln>
            <a:noFill/>
          </a:ln>
        </p:spPr>
      </p:pic>
      <p:sp>
        <p:nvSpPr>
          <p:cNvPr id="373" name="Google Shape;373;p15"/>
          <p:cNvSpPr txBox="1"/>
          <p:nvPr/>
        </p:nvSpPr>
        <p:spPr>
          <a:xfrm>
            <a:off x="391575" y="5589575"/>
            <a:ext cx="1544700" cy="3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Browser</a:t>
            </a:r>
            <a:endParaRPr sz="1700" b="1" i="0" u="none" strike="noStrike" cap="none">
              <a:solidFill>
                <a:srgbClr val="000000"/>
              </a:solidFill>
              <a:latin typeface="Calibri"/>
              <a:ea typeface="Calibri"/>
              <a:cs typeface="Calibri"/>
              <a:sym typeface="Calibri"/>
            </a:endParaRPr>
          </a:p>
        </p:txBody>
      </p:sp>
      <p:sp>
        <p:nvSpPr>
          <p:cNvPr id="374" name="Google Shape;374;p15"/>
          <p:cNvSpPr txBox="1"/>
          <p:nvPr/>
        </p:nvSpPr>
        <p:spPr>
          <a:xfrm>
            <a:off x="7183763" y="5589575"/>
            <a:ext cx="1544700" cy="365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Server</a:t>
            </a:r>
            <a:endParaRPr sz="1700" b="1" i="0" u="none" strike="noStrike" cap="none">
              <a:solidFill>
                <a:srgbClr val="000000"/>
              </a:solidFill>
              <a:latin typeface="Calibri"/>
              <a:ea typeface="Calibri"/>
              <a:cs typeface="Calibri"/>
              <a:sym typeface="Calibri"/>
            </a:endParaRPr>
          </a:p>
        </p:txBody>
      </p:sp>
      <p:sp>
        <p:nvSpPr>
          <p:cNvPr id="375" name="Google Shape;375;p15"/>
          <p:cNvSpPr/>
          <p:nvPr/>
        </p:nvSpPr>
        <p:spPr>
          <a:xfrm>
            <a:off x="2315375" y="3623275"/>
            <a:ext cx="5087100" cy="5087100"/>
          </a:xfrm>
          <a:prstGeom prst="ellipse">
            <a:avLst/>
          </a:prstGeom>
          <a:solidFill>
            <a:srgbClr val="CFE2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15"/>
          <p:cNvSpPr/>
          <p:nvPr/>
        </p:nvSpPr>
        <p:spPr>
          <a:xfrm rot="10800000">
            <a:off x="1952850" y="4868825"/>
            <a:ext cx="4974900" cy="1263300"/>
          </a:xfrm>
          <a:prstGeom prst="rightArrow">
            <a:avLst>
              <a:gd name="adj1" fmla="val 50000"/>
              <a:gd name="adj2" fmla="val 50000"/>
            </a:avLst>
          </a:pr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5"/>
          <p:cNvSpPr/>
          <p:nvPr/>
        </p:nvSpPr>
        <p:spPr>
          <a:xfrm>
            <a:off x="2950225" y="4868825"/>
            <a:ext cx="10422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p:txBody>
      </p:sp>
      <p:sp>
        <p:nvSpPr>
          <p:cNvPr id="378" name="Google Shape;378;p15"/>
          <p:cNvSpPr/>
          <p:nvPr/>
        </p:nvSpPr>
        <p:spPr>
          <a:xfrm>
            <a:off x="4077550" y="4868825"/>
            <a:ext cx="10422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p:txBody>
      </p:sp>
      <p:sp>
        <p:nvSpPr>
          <p:cNvPr id="379" name="Google Shape;379;p15"/>
          <p:cNvSpPr/>
          <p:nvPr/>
        </p:nvSpPr>
        <p:spPr>
          <a:xfrm>
            <a:off x="5204875" y="4868825"/>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nsolas"/>
                <a:ea typeface="Consolas"/>
                <a:cs typeface="Consolas"/>
                <a:sym typeface="Consolas"/>
              </a:rPr>
              <a:t>data</a:t>
            </a:r>
            <a:endParaRPr sz="1200" b="1" i="0" u="none" strike="noStrike" cap="none">
              <a:solidFill>
                <a:srgbClr val="45818E"/>
              </a:solidFill>
              <a:latin typeface="Consolas"/>
              <a:ea typeface="Consolas"/>
              <a:cs typeface="Consolas"/>
              <a:sym typeface="Consolas"/>
            </a:endParaRPr>
          </a:p>
        </p:txBody>
      </p:sp>
      <p:sp>
        <p:nvSpPr>
          <p:cNvPr id="380" name="Google Shape;380;p15"/>
          <p:cNvSpPr/>
          <p:nvPr/>
        </p:nvSpPr>
        <p:spPr>
          <a:xfrm>
            <a:off x="2950225" y="5380625"/>
            <a:ext cx="10422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p:txBody>
      </p:sp>
      <p:sp>
        <p:nvSpPr>
          <p:cNvPr id="381" name="Google Shape;381;p15"/>
          <p:cNvSpPr/>
          <p:nvPr/>
        </p:nvSpPr>
        <p:spPr>
          <a:xfrm>
            <a:off x="4077550" y="5380625"/>
            <a:ext cx="10422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p:txBody>
      </p:sp>
      <p:sp>
        <p:nvSpPr>
          <p:cNvPr id="382" name="Google Shape;382;p15"/>
          <p:cNvSpPr/>
          <p:nvPr/>
        </p:nvSpPr>
        <p:spPr>
          <a:xfrm>
            <a:off x="5204875" y="5380625"/>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nsolas"/>
                <a:ea typeface="Consolas"/>
                <a:cs typeface="Consolas"/>
                <a:sym typeface="Consolas"/>
              </a:rPr>
              <a:t>data</a:t>
            </a:r>
            <a:endParaRPr sz="1200" b="1" i="0" u="none" strike="noStrike" cap="none">
              <a:solidFill>
                <a:srgbClr val="45818E"/>
              </a:solidFill>
              <a:latin typeface="Consolas"/>
              <a:ea typeface="Consolas"/>
              <a:cs typeface="Consolas"/>
              <a:sym typeface="Consolas"/>
            </a:endParaRPr>
          </a:p>
        </p:txBody>
      </p:sp>
      <p:sp>
        <p:nvSpPr>
          <p:cNvPr id="383" name="Google Shape;383;p15"/>
          <p:cNvSpPr/>
          <p:nvPr/>
        </p:nvSpPr>
        <p:spPr>
          <a:xfrm>
            <a:off x="2950225" y="5892425"/>
            <a:ext cx="10422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p:txBody>
      </p:sp>
      <p:sp>
        <p:nvSpPr>
          <p:cNvPr id="384" name="Google Shape;384;p15"/>
          <p:cNvSpPr/>
          <p:nvPr/>
        </p:nvSpPr>
        <p:spPr>
          <a:xfrm>
            <a:off x="4077550" y="5892425"/>
            <a:ext cx="10422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p:txBody>
      </p:sp>
      <p:sp>
        <p:nvSpPr>
          <p:cNvPr id="385" name="Google Shape;385;p15"/>
          <p:cNvSpPr/>
          <p:nvPr/>
        </p:nvSpPr>
        <p:spPr>
          <a:xfrm>
            <a:off x="5204875" y="5892425"/>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nsolas"/>
                <a:ea typeface="Consolas"/>
                <a:cs typeface="Consolas"/>
                <a:sym typeface="Consolas"/>
              </a:rPr>
              <a:t>data</a:t>
            </a:r>
            <a:endParaRPr sz="1200" b="1" i="0" u="none" strike="noStrike" cap="none">
              <a:solidFill>
                <a:srgbClr val="45818E"/>
              </a:solidFill>
              <a:latin typeface="Consolas"/>
              <a:ea typeface="Consolas"/>
              <a:cs typeface="Consolas"/>
              <a:sym typeface="Consolas"/>
            </a:endParaRPr>
          </a:p>
        </p:txBody>
      </p:sp>
      <p:sp>
        <p:nvSpPr>
          <p:cNvPr id="386" name="Google Shape;386;p15"/>
          <p:cNvSpPr/>
          <p:nvPr/>
        </p:nvSpPr>
        <p:spPr>
          <a:xfrm>
            <a:off x="2950225" y="6404225"/>
            <a:ext cx="10422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p:txBody>
      </p:sp>
      <p:sp>
        <p:nvSpPr>
          <p:cNvPr id="387" name="Google Shape;387;p15"/>
          <p:cNvSpPr/>
          <p:nvPr/>
        </p:nvSpPr>
        <p:spPr>
          <a:xfrm>
            <a:off x="4077550" y="6404225"/>
            <a:ext cx="10422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p:txBody>
      </p:sp>
      <p:sp>
        <p:nvSpPr>
          <p:cNvPr id="388" name="Google Shape;388;p15"/>
          <p:cNvSpPr/>
          <p:nvPr/>
        </p:nvSpPr>
        <p:spPr>
          <a:xfrm>
            <a:off x="5204875" y="6404225"/>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nsolas"/>
                <a:ea typeface="Consolas"/>
                <a:cs typeface="Consolas"/>
                <a:sym typeface="Consolas"/>
              </a:rPr>
              <a:t>data</a:t>
            </a:r>
            <a:endParaRPr sz="1200" b="1" i="0" u="none" strike="noStrike" cap="none">
              <a:solidFill>
                <a:srgbClr val="45818E"/>
              </a:solidFill>
              <a:latin typeface="Consolas"/>
              <a:ea typeface="Consolas"/>
              <a:cs typeface="Consolas"/>
              <a:sym typeface="Consolas"/>
            </a:endParaRPr>
          </a:p>
        </p:txBody>
      </p:sp>
      <p:pic>
        <p:nvPicPr>
          <p:cNvPr id="389" name="Google Shape;389;p15"/>
          <p:cNvPicPr preferRelativeResize="0"/>
          <p:nvPr/>
        </p:nvPicPr>
        <p:blipFill rotWithShape="1">
          <a:blip r:embed="rId5">
            <a:alphaModFix/>
          </a:blip>
          <a:srcRect b="90878"/>
          <a:stretch/>
        </p:blipFill>
        <p:spPr>
          <a:xfrm>
            <a:off x="5254225" y="4925475"/>
            <a:ext cx="1544700" cy="249525"/>
          </a:xfrm>
          <a:prstGeom prst="rect">
            <a:avLst/>
          </a:prstGeom>
          <a:noFill/>
          <a:ln>
            <a:noFill/>
          </a:ln>
        </p:spPr>
      </p:pic>
      <p:pic>
        <p:nvPicPr>
          <p:cNvPr id="390" name="Google Shape;390;p15"/>
          <p:cNvPicPr preferRelativeResize="0"/>
          <p:nvPr/>
        </p:nvPicPr>
        <p:blipFill rotWithShape="1">
          <a:blip r:embed="rId5">
            <a:alphaModFix/>
          </a:blip>
          <a:srcRect t="27362" b="63516"/>
          <a:stretch/>
        </p:blipFill>
        <p:spPr>
          <a:xfrm>
            <a:off x="5254225" y="6463787"/>
            <a:ext cx="1544700" cy="249525"/>
          </a:xfrm>
          <a:prstGeom prst="rect">
            <a:avLst/>
          </a:prstGeom>
          <a:noFill/>
          <a:ln>
            <a:noFill/>
          </a:ln>
        </p:spPr>
      </p:pic>
      <p:pic>
        <p:nvPicPr>
          <p:cNvPr id="391" name="Google Shape;391;p15"/>
          <p:cNvPicPr preferRelativeResize="0"/>
          <p:nvPr/>
        </p:nvPicPr>
        <p:blipFill rotWithShape="1">
          <a:blip r:embed="rId5">
            <a:alphaModFix/>
          </a:blip>
          <a:srcRect t="18240" b="72638"/>
          <a:stretch/>
        </p:blipFill>
        <p:spPr>
          <a:xfrm>
            <a:off x="5254225" y="5950212"/>
            <a:ext cx="1544700" cy="249525"/>
          </a:xfrm>
          <a:prstGeom prst="rect">
            <a:avLst/>
          </a:prstGeom>
          <a:noFill/>
          <a:ln>
            <a:noFill/>
          </a:ln>
        </p:spPr>
      </p:pic>
      <p:pic>
        <p:nvPicPr>
          <p:cNvPr id="392" name="Google Shape;392;p15"/>
          <p:cNvPicPr preferRelativeResize="0"/>
          <p:nvPr/>
        </p:nvPicPr>
        <p:blipFill rotWithShape="1">
          <a:blip r:embed="rId5">
            <a:alphaModFix/>
          </a:blip>
          <a:srcRect t="9123" b="81755"/>
          <a:stretch/>
        </p:blipFill>
        <p:spPr>
          <a:xfrm>
            <a:off x="5254238" y="5438412"/>
            <a:ext cx="1544674" cy="249525"/>
          </a:xfrm>
          <a:prstGeom prst="rect">
            <a:avLst/>
          </a:prstGeom>
          <a:noFill/>
          <a:ln>
            <a:noFill/>
          </a:ln>
        </p:spPr>
      </p:pic>
      <p:sp>
        <p:nvSpPr>
          <p:cNvPr id="393" name="Google Shape;393;p15"/>
          <p:cNvSpPr txBox="1"/>
          <p:nvPr/>
        </p:nvSpPr>
        <p:spPr>
          <a:xfrm>
            <a:off x="4340446" y="4135958"/>
            <a:ext cx="1398900" cy="365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Data Link Layer</a:t>
            </a:r>
            <a:endParaRPr sz="1400" b="1" i="0" u="none" strike="noStrike" cap="none">
              <a:solidFill>
                <a:srgbClr val="000000"/>
              </a:solidFill>
              <a:latin typeface="Calibri"/>
              <a:ea typeface="Calibri"/>
              <a:cs typeface="Calibri"/>
              <a:sym typeface="Calibri"/>
            </a:endParaRPr>
          </a:p>
        </p:txBody>
      </p:sp>
      <p:pic>
        <p:nvPicPr>
          <p:cNvPr id="394" name="Google Shape;394;p15"/>
          <p:cNvPicPr preferRelativeResize="0"/>
          <p:nvPr/>
        </p:nvPicPr>
        <p:blipFill rotWithShape="1">
          <a:blip r:embed="rId6">
            <a:alphaModFix/>
          </a:blip>
          <a:srcRect/>
          <a:stretch/>
        </p:blipFill>
        <p:spPr>
          <a:xfrm>
            <a:off x="3978500" y="4100112"/>
            <a:ext cx="437075" cy="437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Data Link Layer</a:t>
            </a:r>
            <a:endParaRPr/>
          </a:p>
        </p:txBody>
      </p:sp>
      <p:sp>
        <p:nvSpPr>
          <p:cNvPr id="400" name="Google Shape;400;p1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A computer network is simply multiple computers connected by a single wire</a:t>
            </a:r>
          </a:p>
          <a:p>
            <a:pPr marL="347472" lvl="0" indent="-347472" algn="l" rtl="0">
              <a:lnSpc>
                <a:spcPct val="110000"/>
              </a:lnSpc>
              <a:spcBef>
                <a:spcPts val="440"/>
              </a:spcBef>
              <a:spcAft>
                <a:spcPts val="0"/>
              </a:spcAft>
              <a:buSzPts val="2080"/>
              <a:buFont typeface="Noto Sans Symbols"/>
              <a:buChar char="❖"/>
            </a:pPr>
            <a:endParaRPr lang="en-US" dirty="0"/>
          </a:p>
          <a:p>
            <a:pPr marL="347472" lvl="0" indent="-347472" algn="l" rtl="0">
              <a:lnSpc>
                <a:spcPct val="110000"/>
              </a:lnSpc>
              <a:spcBef>
                <a:spcPts val="440"/>
              </a:spcBef>
              <a:spcAft>
                <a:spcPts val="0"/>
              </a:spcAft>
              <a:buSzPts val="2080"/>
              <a:buFont typeface="Noto Sans Symbols"/>
              <a:buChar char="❖"/>
            </a:pPr>
            <a:r>
              <a:rPr lang="en-US" dirty="0"/>
              <a:t>Why is it better to send smaller chunks of data?</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01" name="Google Shape;401;p1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22</a:t>
            </a:fld>
            <a:endParaRPr/>
          </a:p>
        </p:txBody>
      </p:sp>
      <p:sp>
        <p:nvSpPr>
          <p:cNvPr id="402" name="Google Shape;402;p16"/>
          <p:cNvSpPr/>
          <p:nvPr/>
        </p:nvSpPr>
        <p:spPr>
          <a:xfrm>
            <a:off x="2700450" y="5785388"/>
            <a:ext cx="5284200" cy="592500"/>
          </a:xfrm>
          <a:prstGeom prst="rect">
            <a:avLst/>
          </a:prstGeom>
          <a:solidFill>
            <a:srgbClr val="FCE5CD"/>
          </a:solidFill>
          <a:ln w="19050"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ourier New"/>
              <a:ea typeface="Courier New"/>
              <a:cs typeface="Courier New"/>
              <a:sym typeface="Courier New"/>
            </a:endParaRPr>
          </a:p>
        </p:txBody>
      </p:sp>
      <p:sp>
        <p:nvSpPr>
          <p:cNvPr id="403" name="Google Shape;403;p16"/>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22</a:t>
            </a:fld>
            <a:endParaRPr sz="1200" b="1" i="0" u="none" strike="noStrike" cap="none">
              <a:solidFill>
                <a:srgbClr val="4B2A85"/>
              </a:solidFill>
              <a:latin typeface="Calibri"/>
              <a:ea typeface="Calibri"/>
              <a:cs typeface="Calibri"/>
              <a:sym typeface="Calibri"/>
            </a:endParaRPr>
          </a:p>
        </p:txBody>
      </p:sp>
      <p:cxnSp>
        <p:nvCxnSpPr>
          <p:cNvPr id="404" name="Google Shape;404;p16"/>
          <p:cNvCxnSpPr/>
          <p:nvPr/>
        </p:nvCxnSpPr>
        <p:spPr>
          <a:xfrm>
            <a:off x="436925" y="5643750"/>
            <a:ext cx="8286000" cy="0"/>
          </a:xfrm>
          <a:prstGeom prst="straightConnector1">
            <a:avLst/>
          </a:prstGeom>
          <a:noFill/>
          <a:ln w="76200" cap="flat" cmpd="sng">
            <a:solidFill>
              <a:srgbClr val="000000"/>
            </a:solidFill>
            <a:prstDash val="solid"/>
            <a:round/>
            <a:headEnd type="none" w="sm" len="sm"/>
            <a:tailEnd type="none" w="sm" len="sm"/>
          </a:ln>
        </p:spPr>
      </p:cxnSp>
      <p:cxnSp>
        <p:nvCxnSpPr>
          <p:cNvPr id="405" name="Google Shape;405;p16"/>
          <p:cNvCxnSpPr>
            <a:stCxn id="406" idx="2"/>
          </p:cNvCxnSpPr>
          <p:nvPr/>
        </p:nvCxnSpPr>
        <p:spPr>
          <a:xfrm>
            <a:off x="1517950" y="4482400"/>
            <a:ext cx="0" cy="1161300"/>
          </a:xfrm>
          <a:prstGeom prst="straightConnector1">
            <a:avLst/>
          </a:prstGeom>
          <a:noFill/>
          <a:ln w="76200" cap="flat" cmpd="sng">
            <a:solidFill>
              <a:schemeClr val="dk2"/>
            </a:solidFill>
            <a:prstDash val="solid"/>
            <a:round/>
            <a:headEnd type="none" w="sm" len="sm"/>
            <a:tailEnd type="none" w="sm" len="sm"/>
          </a:ln>
        </p:spPr>
      </p:cxnSp>
      <p:cxnSp>
        <p:nvCxnSpPr>
          <p:cNvPr id="407" name="Google Shape;407;p16"/>
          <p:cNvCxnSpPr/>
          <p:nvPr/>
        </p:nvCxnSpPr>
        <p:spPr>
          <a:xfrm>
            <a:off x="3569413" y="4482400"/>
            <a:ext cx="0" cy="1161300"/>
          </a:xfrm>
          <a:prstGeom prst="straightConnector1">
            <a:avLst/>
          </a:prstGeom>
          <a:noFill/>
          <a:ln w="114300" cap="flat" cmpd="sng">
            <a:solidFill>
              <a:srgbClr val="FF9900"/>
            </a:solidFill>
            <a:prstDash val="solid"/>
            <a:round/>
            <a:headEnd type="stealth" w="med" len="med"/>
            <a:tailEnd type="none" w="sm" len="sm"/>
          </a:ln>
        </p:spPr>
      </p:cxnSp>
      <p:cxnSp>
        <p:nvCxnSpPr>
          <p:cNvPr id="408" name="Google Shape;408;p16"/>
          <p:cNvCxnSpPr/>
          <p:nvPr/>
        </p:nvCxnSpPr>
        <p:spPr>
          <a:xfrm>
            <a:off x="5620900" y="4492150"/>
            <a:ext cx="0" cy="1161300"/>
          </a:xfrm>
          <a:prstGeom prst="straightConnector1">
            <a:avLst/>
          </a:prstGeom>
          <a:noFill/>
          <a:ln w="76200" cap="flat" cmpd="sng">
            <a:solidFill>
              <a:schemeClr val="dk2"/>
            </a:solidFill>
            <a:prstDash val="solid"/>
            <a:round/>
            <a:headEnd type="none" w="sm" len="sm"/>
            <a:tailEnd type="none" w="sm" len="sm"/>
          </a:ln>
        </p:spPr>
      </p:cxnSp>
      <p:sp>
        <p:nvSpPr>
          <p:cNvPr id="406" name="Google Shape;406;p16"/>
          <p:cNvSpPr/>
          <p:nvPr/>
        </p:nvSpPr>
        <p:spPr>
          <a:xfrm>
            <a:off x="585400" y="3516400"/>
            <a:ext cx="1865100" cy="9660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00:1d:4f:47</a:t>
            </a:r>
            <a:endParaRPr sz="1700" b="1" i="0" u="none" strike="noStrike" cap="none">
              <a:solidFill>
                <a:srgbClr val="000000"/>
              </a:solidFill>
              <a:latin typeface="Courier New"/>
              <a:ea typeface="Courier New"/>
              <a:cs typeface="Courier New"/>
              <a:sym typeface="Courier New"/>
            </a:endParaRPr>
          </a:p>
        </p:txBody>
      </p:sp>
      <p:sp>
        <p:nvSpPr>
          <p:cNvPr id="409" name="Google Shape;409;p16"/>
          <p:cNvSpPr/>
          <p:nvPr/>
        </p:nvSpPr>
        <p:spPr>
          <a:xfrm>
            <a:off x="2636863" y="3516400"/>
            <a:ext cx="1865100" cy="9660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4c:44:1e:8f</a:t>
            </a:r>
            <a:endParaRPr sz="1700" b="1" i="0" u="none" strike="noStrike" cap="none">
              <a:solidFill>
                <a:srgbClr val="000000"/>
              </a:solidFill>
              <a:latin typeface="Courier New"/>
              <a:ea typeface="Courier New"/>
              <a:cs typeface="Courier New"/>
              <a:sym typeface="Courier New"/>
            </a:endParaRPr>
          </a:p>
        </p:txBody>
      </p:sp>
      <p:sp>
        <p:nvSpPr>
          <p:cNvPr id="410" name="Google Shape;410;p16"/>
          <p:cNvSpPr/>
          <p:nvPr/>
        </p:nvSpPr>
        <p:spPr>
          <a:xfrm>
            <a:off x="4688350" y="3516400"/>
            <a:ext cx="1865100" cy="9660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de:ad:be:ef</a:t>
            </a:r>
            <a:endParaRPr sz="1700" b="1" i="0" u="none" strike="noStrike" cap="none">
              <a:solidFill>
                <a:srgbClr val="000000"/>
              </a:solidFill>
              <a:latin typeface="Courier New"/>
              <a:ea typeface="Courier New"/>
              <a:cs typeface="Courier New"/>
              <a:sym typeface="Courier New"/>
            </a:endParaRPr>
          </a:p>
        </p:txBody>
      </p:sp>
      <p:sp>
        <p:nvSpPr>
          <p:cNvPr id="411" name="Google Shape;411;p16"/>
          <p:cNvSpPr/>
          <p:nvPr/>
        </p:nvSpPr>
        <p:spPr>
          <a:xfrm>
            <a:off x="2797450" y="5899100"/>
            <a:ext cx="15447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4c:44:1e:8f</a:t>
            </a:r>
            <a:endParaRPr sz="1200" b="1" i="0" u="none" strike="noStrike" cap="none">
              <a:solidFill>
                <a:srgbClr val="38761D"/>
              </a:solidFill>
              <a:latin typeface="Courier New"/>
              <a:ea typeface="Courier New"/>
              <a:cs typeface="Courier New"/>
              <a:sym typeface="Courier New"/>
            </a:endParaRPr>
          </a:p>
        </p:txBody>
      </p:sp>
      <p:sp>
        <p:nvSpPr>
          <p:cNvPr id="412" name="Google Shape;412;p16"/>
          <p:cNvSpPr/>
          <p:nvPr/>
        </p:nvSpPr>
        <p:spPr>
          <a:xfrm>
            <a:off x="4433263" y="5899100"/>
            <a:ext cx="16968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24:48:96:12</a:t>
            </a:r>
            <a:endParaRPr sz="1200" b="1" i="0" u="none" strike="noStrike" cap="none">
              <a:solidFill>
                <a:srgbClr val="A64D79"/>
              </a:solidFill>
              <a:latin typeface="Courier New"/>
              <a:ea typeface="Courier New"/>
              <a:cs typeface="Courier New"/>
              <a:sym typeface="Courier New"/>
            </a:endParaRPr>
          </a:p>
        </p:txBody>
      </p:sp>
      <p:sp>
        <p:nvSpPr>
          <p:cNvPr id="413" name="Google Shape;413;p16"/>
          <p:cNvSpPr/>
          <p:nvPr/>
        </p:nvSpPr>
        <p:spPr>
          <a:xfrm>
            <a:off x="6215125" y="5899100"/>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nsolas"/>
                <a:ea typeface="Consolas"/>
                <a:cs typeface="Consolas"/>
                <a:sym typeface="Consolas"/>
              </a:rPr>
              <a:t>data</a:t>
            </a:r>
            <a:endParaRPr sz="1200" b="1" i="0" u="none" strike="noStrike" cap="none">
              <a:solidFill>
                <a:srgbClr val="45818E"/>
              </a:solidFill>
              <a:latin typeface="Consolas"/>
              <a:ea typeface="Consolas"/>
              <a:cs typeface="Consolas"/>
              <a:sym typeface="Consolas"/>
            </a:endParaRPr>
          </a:p>
        </p:txBody>
      </p:sp>
      <p:pic>
        <p:nvPicPr>
          <p:cNvPr id="414" name="Google Shape;414;p16"/>
          <p:cNvPicPr preferRelativeResize="0"/>
          <p:nvPr/>
        </p:nvPicPr>
        <p:blipFill rotWithShape="1">
          <a:blip r:embed="rId3">
            <a:alphaModFix/>
          </a:blip>
          <a:srcRect t="27362" b="63516"/>
          <a:stretch/>
        </p:blipFill>
        <p:spPr>
          <a:xfrm>
            <a:off x="6264475" y="5956887"/>
            <a:ext cx="1544700" cy="249525"/>
          </a:xfrm>
          <a:prstGeom prst="rect">
            <a:avLst/>
          </a:prstGeom>
          <a:noFill/>
          <a:ln>
            <a:noFill/>
          </a:ln>
        </p:spPr>
      </p:pic>
      <p:cxnSp>
        <p:nvCxnSpPr>
          <p:cNvPr id="415" name="Google Shape;415;p16"/>
          <p:cNvCxnSpPr/>
          <p:nvPr/>
        </p:nvCxnSpPr>
        <p:spPr>
          <a:xfrm>
            <a:off x="7672375" y="4492150"/>
            <a:ext cx="0" cy="1161300"/>
          </a:xfrm>
          <a:prstGeom prst="straightConnector1">
            <a:avLst/>
          </a:prstGeom>
          <a:noFill/>
          <a:ln w="114300" cap="flat" cmpd="sng">
            <a:solidFill>
              <a:srgbClr val="FF9900"/>
            </a:solidFill>
            <a:prstDash val="solid"/>
            <a:round/>
            <a:headEnd type="none" w="sm" len="sm"/>
            <a:tailEnd type="none" w="sm" len="sm"/>
          </a:ln>
        </p:spPr>
      </p:cxnSp>
      <p:cxnSp>
        <p:nvCxnSpPr>
          <p:cNvPr id="416" name="Google Shape;416;p16"/>
          <p:cNvCxnSpPr/>
          <p:nvPr/>
        </p:nvCxnSpPr>
        <p:spPr>
          <a:xfrm flipH="1">
            <a:off x="7581750" y="1835925"/>
            <a:ext cx="1695000" cy="1695000"/>
          </a:xfrm>
          <a:prstGeom prst="straightConnector1">
            <a:avLst/>
          </a:prstGeom>
          <a:noFill/>
          <a:ln w="76200" cap="flat" cmpd="sng">
            <a:solidFill>
              <a:schemeClr val="dk2"/>
            </a:solidFill>
            <a:prstDash val="dash"/>
            <a:round/>
            <a:headEnd type="none" w="sm" len="sm"/>
            <a:tailEnd type="none" w="sm" len="sm"/>
          </a:ln>
        </p:spPr>
      </p:cxnSp>
      <p:sp>
        <p:nvSpPr>
          <p:cNvPr id="417" name="Google Shape;417;p16"/>
          <p:cNvSpPr/>
          <p:nvPr/>
        </p:nvSpPr>
        <p:spPr>
          <a:xfrm>
            <a:off x="6739825" y="3516400"/>
            <a:ext cx="1865100" cy="966000"/>
          </a:xfrm>
          <a:prstGeom prst="rect">
            <a:avLst/>
          </a:prstGeom>
          <a:solidFill>
            <a:srgbClr val="D9EAD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router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(also a 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24:48:96:12</a:t>
            </a:r>
            <a:endParaRPr sz="1700" b="1" i="0" u="none" strike="noStrike" cap="none">
              <a:solidFill>
                <a:srgbClr val="000000"/>
              </a:solidFill>
              <a:latin typeface="Courier New"/>
              <a:ea typeface="Courier New"/>
              <a:cs typeface="Courier New"/>
              <a:sym typeface="Courier New"/>
            </a:endParaRPr>
          </a:p>
        </p:txBody>
      </p:sp>
      <p:cxnSp>
        <p:nvCxnSpPr>
          <p:cNvPr id="418" name="Google Shape;418;p16"/>
          <p:cNvCxnSpPr/>
          <p:nvPr/>
        </p:nvCxnSpPr>
        <p:spPr>
          <a:xfrm rot="10800000">
            <a:off x="3534225" y="5643750"/>
            <a:ext cx="4188300" cy="0"/>
          </a:xfrm>
          <a:prstGeom prst="straightConnector1">
            <a:avLst/>
          </a:prstGeom>
          <a:noFill/>
          <a:ln w="114300" cap="flat" cmpd="sng">
            <a:solidFill>
              <a:srgbClr val="FF9900"/>
            </a:solidFill>
            <a:prstDash val="solid"/>
            <a:round/>
            <a:headEnd type="none" w="sm" len="sm"/>
            <a:tailEnd type="none" w="sm" len="sm"/>
          </a:ln>
        </p:spPr>
      </p:cxnSp>
      <p:sp>
        <p:nvSpPr>
          <p:cNvPr id="419" name="Google Shape;419;p16"/>
          <p:cNvSpPr txBox="1"/>
          <p:nvPr/>
        </p:nvSpPr>
        <p:spPr>
          <a:xfrm rot="-2700639">
            <a:off x="7084603" y="2139303"/>
            <a:ext cx="2282965" cy="8061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Gets data from Internet (beyond scope of 390B)</a:t>
            </a:r>
            <a:endParaRPr sz="1400" b="0"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Data Link Layer</a:t>
            </a:r>
            <a:endParaRPr/>
          </a:p>
        </p:txBody>
      </p:sp>
      <p:sp>
        <p:nvSpPr>
          <p:cNvPr id="425" name="Google Shape;425;p1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Every computer will “hear” the message</a:t>
            </a:r>
          </a:p>
          <a:p>
            <a:pPr marL="347472" lvl="0" indent="-347472" algn="l" rtl="0">
              <a:lnSpc>
                <a:spcPct val="110000"/>
              </a:lnSpc>
              <a:spcBef>
                <a:spcPts val="440"/>
              </a:spcBef>
              <a:spcAft>
                <a:spcPts val="0"/>
              </a:spcAft>
              <a:buSzPts val="2080"/>
              <a:buFont typeface="Noto Sans Symbols"/>
              <a:buChar char="❖"/>
            </a:pPr>
            <a:endParaRPr lang="en-US" dirty="0"/>
          </a:p>
          <a:p>
            <a:pPr marL="347472" indent="-347472"/>
            <a:r>
              <a:rPr lang="en-US" dirty="0"/>
              <a:t>How do the other computers know to ignore</a:t>
            </a:r>
            <a:br>
              <a:rPr lang="en-US" dirty="0"/>
            </a:br>
            <a:r>
              <a:rPr lang="en-US" dirty="0"/>
              <a:t>an incoming packet of data?</a:t>
            </a:r>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26" name="Google Shape;426;p1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23</a:t>
            </a:fld>
            <a:endParaRPr/>
          </a:p>
        </p:txBody>
      </p:sp>
      <p:sp>
        <p:nvSpPr>
          <p:cNvPr id="427" name="Google Shape;427;p17"/>
          <p:cNvSpPr/>
          <p:nvPr/>
        </p:nvSpPr>
        <p:spPr>
          <a:xfrm>
            <a:off x="2700450" y="5785388"/>
            <a:ext cx="5284200" cy="592500"/>
          </a:xfrm>
          <a:prstGeom prst="rect">
            <a:avLst/>
          </a:prstGeom>
          <a:solidFill>
            <a:srgbClr val="FCE5CD"/>
          </a:solidFill>
          <a:ln w="19050"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7"/>
          <p:cNvSpPr txBox="1"/>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4B2A85"/>
                </a:solidFill>
                <a:latin typeface="Calibri"/>
                <a:ea typeface="Calibri"/>
                <a:cs typeface="Calibri"/>
                <a:sym typeface="Calibri"/>
              </a:rPr>
              <a:t>23</a:t>
            </a:fld>
            <a:endParaRPr sz="1200" b="1" i="0" u="none" strike="noStrike" cap="none">
              <a:solidFill>
                <a:srgbClr val="4B2A85"/>
              </a:solidFill>
              <a:latin typeface="Calibri"/>
              <a:ea typeface="Calibri"/>
              <a:cs typeface="Calibri"/>
              <a:sym typeface="Calibri"/>
            </a:endParaRPr>
          </a:p>
        </p:txBody>
      </p:sp>
      <p:cxnSp>
        <p:nvCxnSpPr>
          <p:cNvPr id="429" name="Google Shape;429;p17"/>
          <p:cNvCxnSpPr/>
          <p:nvPr/>
        </p:nvCxnSpPr>
        <p:spPr>
          <a:xfrm>
            <a:off x="436925" y="5643750"/>
            <a:ext cx="8286000" cy="0"/>
          </a:xfrm>
          <a:prstGeom prst="straightConnector1">
            <a:avLst/>
          </a:prstGeom>
          <a:noFill/>
          <a:ln w="76200" cap="flat" cmpd="sng">
            <a:solidFill>
              <a:srgbClr val="000000"/>
            </a:solidFill>
            <a:prstDash val="solid"/>
            <a:round/>
            <a:headEnd type="none" w="sm" len="sm"/>
            <a:tailEnd type="none" w="sm" len="sm"/>
          </a:ln>
        </p:spPr>
      </p:cxnSp>
      <p:cxnSp>
        <p:nvCxnSpPr>
          <p:cNvPr id="430" name="Google Shape;430;p17"/>
          <p:cNvCxnSpPr>
            <a:stCxn id="431" idx="2"/>
          </p:cNvCxnSpPr>
          <p:nvPr/>
        </p:nvCxnSpPr>
        <p:spPr>
          <a:xfrm>
            <a:off x="1517950" y="4482400"/>
            <a:ext cx="0" cy="1161300"/>
          </a:xfrm>
          <a:prstGeom prst="straightConnector1">
            <a:avLst/>
          </a:prstGeom>
          <a:noFill/>
          <a:ln w="76200" cap="flat" cmpd="sng">
            <a:solidFill>
              <a:schemeClr val="dk2"/>
            </a:solidFill>
            <a:prstDash val="solid"/>
            <a:round/>
            <a:headEnd type="none" w="sm" len="sm"/>
            <a:tailEnd type="none" w="sm" len="sm"/>
          </a:ln>
        </p:spPr>
      </p:cxnSp>
      <p:cxnSp>
        <p:nvCxnSpPr>
          <p:cNvPr id="432" name="Google Shape;432;p17"/>
          <p:cNvCxnSpPr/>
          <p:nvPr/>
        </p:nvCxnSpPr>
        <p:spPr>
          <a:xfrm>
            <a:off x="3569413" y="4482400"/>
            <a:ext cx="0" cy="1161300"/>
          </a:xfrm>
          <a:prstGeom prst="straightConnector1">
            <a:avLst/>
          </a:prstGeom>
          <a:noFill/>
          <a:ln w="114300" cap="flat" cmpd="sng">
            <a:solidFill>
              <a:srgbClr val="FF9900"/>
            </a:solidFill>
            <a:prstDash val="solid"/>
            <a:round/>
            <a:headEnd type="stealth" w="med" len="med"/>
            <a:tailEnd type="none" w="sm" len="sm"/>
          </a:ln>
        </p:spPr>
      </p:cxnSp>
      <p:cxnSp>
        <p:nvCxnSpPr>
          <p:cNvPr id="433" name="Google Shape;433;p17"/>
          <p:cNvCxnSpPr/>
          <p:nvPr/>
        </p:nvCxnSpPr>
        <p:spPr>
          <a:xfrm>
            <a:off x="5620900" y="4492150"/>
            <a:ext cx="0" cy="1161300"/>
          </a:xfrm>
          <a:prstGeom prst="straightConnector1">
            <a:avLst/>
          </a:prstGeom>
          <a:noFill/>
          <a:ln w="76200" cap="flat" cmpd="sng">
            <a:solidFill>
              <a:schemeClr val="dk2"/>
            </a:solidFill>
            <a:prstDash val="solid"/>
            <a:round/>
            <a:headEnd type="none" w="sm" len="sm"/>
            <a:tailEnd type="none" w="sm" len="sm"/>
          </a:ln>
        </p:spPr>
      </p:cxnSp>
      <p:sp>
        <p:nvSpPr>
          <p:cNvPr id="431" name="Google Shape;431;p17"/>
          <p:cNvSpPr/>
          <p:nvPr/>
        </p:nvSpPr>
        <p:spPr>
          <a:xfrm>
            <a:off x="585400" y="3516400"/>
            <a:ext cx="1865100" cy="9660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00:1d:4f:47</a:t>
            </a:r>
            <a:endParaRPr sz="1700" b="1" i="0" u="none" strike="noStrike" cap="none">
              <a:solidFill>
                <a:srgbClr val="000000"/>
              </a:solidFill>
              <a:latin typeface="Courier New"/>
              <a:ea typeface="Courier New"/>
              <a:cs typeface="Courier New"/>
              <a:sym typeface="Courier New"/>
            </a:endParaRPr>
          </a:p>
        </p:txBody>
      </p:sp>
      <p:sp>
        <p:nvSpPr>
          <p:cNvPr id="434" name="Google Shape;434;p17"/>
          <p:cNvSpPr/>
          <p:nvPr/>
        </p:nvSpPr>
        <p:spPr>
          <a:xfrm>
            <a:off x="2636863" y="3516400"/>
            <a:ext cx="1865100" cy="9660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4c:44:1e:8f</a:t>
            </a:r>
            <a:endParaRPr sz="1700" b="1" i="0" u="none" strike="noStrike" cap="none">
              <a:solidFill>
                <a:srgbClr val="000000"/>
              </a:solidFill>
              <a:latin typeface="Courier New"/>
              <a:ea typeface="Courier New"/>
              <a:cs typeface="Courier New"/>
              <a:sym typeface="Courier New"/>
            </a:endParaRPr>
          </a:p>
        </p:txBody>
      </p:sp>
      <p:sp>
        <p:nvSpPr>
          <p:cNvPr id="435" name="Google Shape;435;p17"/>
          <p:cNvSpPr/>
          <p:nvPr/>
        </p:nvSpPr>
        <p:spPr>
          <a:xfrm>
            <a:off x="4688350" y="3516400"/>
            <a:ext cx="1865100" cy="9660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de:ad:be:ef</a:t>
            </a:r>
            <a:endParaRPr sz="1700" b="1" i="0" u="none" strike="noStrike" cap="none">
              <a:solidFill>
                <a:srgbClr val="000000"/>
              </a:solidFill>
              <a:latin typeface="Courier New"/>
              <a:ea typeface="Courier New"/>
              <a:cs typeface="Courier New"/>
              <a:sym typeface="Courier New"/>
            </a:endParaRPr>
          </a:p>
        </p:txBody>
      </p:sp>
      <p:sp>
        <p:nvSpPr>
          <p:cNvPr id="436" name="Google Shape;436;p17"/>
          <p:cNvSpPr/>
          <p:nvPr/>
        </p:nvSpPr>
        <p:spPr>
          <a:xfrm>
            <a:off x="2797450" y="5899100"/>
            <a:ext cx="15447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4c:44:1e:8f</a:t>
            </a:r>
            <a:endParaRPr sz="1200" b="1" i="0" u="none" strike="noStrike" cap="none">
              <a:solidFill>
                <a:srgbClr val="38761D"/>
              </a:solidFill>
              <a:latin typeface="Courier New"/>
              <a:ea typeface="Courier New"/>
              <a:cs typeface="Courier New"/>
              <a:sym typeface="Courier New"/>
            </a:endParaRPr>
          </a:p>
        </p:txBody>
      </p:sp>
      <p:sp>
        <p:nvSpPr>
          <p:cNvPr id="437" name="Google Shape;437;p17"/>
          <p:cNvSpPr/>
          <p:nvPr/>
        </p:nvSpPr>
        <p:spPr>
          <a:xfrm>
            <a:off x="4433263" y="5899100"/>
            <a:ext cx="16968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24:48:96:12</a:t>
            </a:r>
            <a:endParaRPr sz="1200" b="1" i="0" u="none" strike="noStrike" cap="none">
              <a:solidFill>
                <a:srgbClr val="A64D79"/>
              </a:solidFill>
              <a:latin typeface="Courier New"/>
              <a:ea typeface="Courier New"/>
              <a:cs typeface="Courier New"/>
              <a:sym typeface="Courier New"/>
            </a:endParaRPr>
          </a:p>
        </p:txBody>
      </p:sp>
      <p:sp>
        <p:nvSpPr>
          <p:cNvPr id="438" name="Google Shape;438;p17"/>
          <p:cNvSpPr/>
          <p:nvPr/>
        </p:nvSpPr>
        <p:spPr>
          <a:xfrm>
            <a:off x="6215125" y="5899100"/>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nsolas"/>
                <a:ea typeface="Consolas"/>
                <a:cs typeface="Consolas"/>
                <a:sym typeface="Consolas"/>
              </a:rPr>
              <a:t>data</a:t>
            </a:r>
            <a:endParaRPr sz="1200" b="1" i="0" u="none" strike="noStrike" cap="none">
              <a:solidFill>
                <a:srgbClr val="45818E"/>
              </a:solidFill>
              <a:latin typeface="Consolas"/>
              <a:ea typeface="Consolas"/>
              <a:cs typeface="Consolas"/>
              <a:sym typeface="Consolas"/>
            </a:endParaRPr>
          </a:p>
        </p:txBody>
      </p:sp>
      <p:pic>
        <p:nvPicPr>
          <p:cNvPr id="439" name="Google Shape;439;p17"/>
          <p:cNvPicPr preferRelativeResize="0"/>
          <p:nvPr/>
        </p:nvPicPr>
        <p:blipFill rotWithShape="1">
          <a:blip r:embed="rId3">
            <a:alphaModFix/>
          </a:blip>
          <a:srcRect t="27362" b="63516"/>
          <a:stretch/>
        </p:blipFill>
        <p:spPr>
          <a:xfrm>
            <a:off x="6264475" y="5956887"/>
            <a:ext cx="1544700" cy="249525"/>
          </a:xfrm>
          <a:prstGeom prst="rect">
            <a:avLst/>
          </a:prstGeom>
          <a:noFill/>
          <a:ln>
            <a:noFill/>
          </a:ln>
        </p:spPr>
      </p:pic>
      <p:cxnSp>
        <p:nvCxnSpPr>
          <p:cNvPr id="440" name="Google Shape;440;p17"/>
          <p:cNvCxnSpPr/>
          <p:nvPr/>
        </p:nvCxnSpPr>
        <p:spPr>
          <a:xfrm>
            <a:off x="7672375" y="4492150"/>
            <a:ext cx="0" cy="1161300"/>
          </a:xfrm>
          <a:prstGeom prst="straightConnector1">
            <a:avLst/>
          </a:prstGeom>
          <a:noFill/>
          <a:ln w="114300" cap="flat" cmpd="sng">
            <a:solidFill>
              <a:srgbClr val="FF9900"/>
            </a:solidFill>
            <a:prstDash val="solid"/>
            <a:round/>
            <a:headEnd type="none" w="sm" len="sm"/>
            <a:tailEnd type="none" w="sm" len="sm"/>
          </a:ln>
        </p:spPr>
      </p:cxnSp>
      <p:cxnSp>
        <p:nvCxnSpPr>
          <p:cNvPr id="441" name="Google Shape;441;p17"/>
          <p:cNvCxnSpPr/>
          <p:nvPr/>
        </p:nvCxnSpPr>
        <p:spPr>
          <a:xfrm flipH="1">
            <a:off x="7581750" y="1835925"/>
            <a:ext cx="1695000" cy="1695000"/>
          </a:xfrm>
          <a:prstGeom prst="straightConnector1">
            <a:avLst/>
          </a:prstGeom>
          <a:noFill/>
          <a:ln w="76200" cap="flat" cmpd="sng">
            <a:solidFill>
              <a:schemeClr val="dk2"/>
            </a:solidFill>
            <a:prstDash val="dash"/>
            <a:round/>
            <a:headEnd type="none" w="sm" len="sm"/>
            <a:tailEnd type="none" w="sm" len="sm"/>
          </a:ln>
        </p:spPr>
      </p:cxnSp>
      <p:sp>
        <p:nvSpPr>
          <p:cNvPr id="442" name="Google Shape;442;p17"/>
          <p:cNvSpPr/>
          <p:nvPr/>
        </p:nvSpPr>
        <p:spPr>
          <a:xfrm>
            <a:off x="6739825" y="3516400"/>
            <a:ext cx="1865100" cy="966000"/>
          </a:xfrm>
          <a:prstGeom prst="rect">
            <a:avLst/>
          </a:prstGeom>
          <a:solidFill>
            <a:srgbClr val="D9EAD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router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(also a computer)</a:t>
            </a: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ourier New"/>
                <a:ea typeface="Courier New"/>
                <a:cs typeface="Courier New"/>
                <a:sym typeface="Courier New"/>
              </a:rPr>
              <a:t>24:48:96:12</a:t>
            </a:r>
            <a:endParaRPr sz="1700" b="1" i="0" u="none" strike="noStrike" cap="none">
              <a:solidFill>
                <a:srgbClr val="000000"/>
              </a:solidFill>
              <a:latin typeface="Courier New"/>
              <a:ea typeface="Courier New"/>
              <a:cs typeface="Courier New"/>
              <a:sym typeface="Courier New"/>
            </a:endParaRPr>
          </a:p>
        </p:txBody>
      </p:sp>
      <p:cxnSp>
        <p:nvCxnSpPr>
          <p:cNvPr id="443" name="Google Shape;443;p17"/>
          <p:cNvCxnSpPr/>
          <p:nvPr/>
        </p:nvCxnSpPr>
        <p:spPr>
          <a:xfrm rot="10800000">
            <a:off x="3534225" y="5643750"/>
            <a:ext cx="4188300" cy="0"/>
          </a:xfrm>
          <a:prstGeom prst="straightConnector1">
            <a:avLst/>
          </a:prstGeom>
          <a:noFill/>
          <a:ln w="114300" cap="flat" cmpd="sng">
            <a:solidFill>
              <a:srgbClr val="FF9900"/>
            </a:solidFill>
            <a:prstDash val="solid"/>
            <a:round/>
            <a:headEnd type="none" w="sm" len="sm"/>
            <a:tailEnd type="none" w="sm" len="sm"/>
          </a:ln>
        </p:spPr>
      </p:cxnSp>
      <p:sp>
        <p:nvSpPr>
          <p:cNvPr id="444" name="Google Shape;444;p17"/>
          <p:cNvSpPr/>
          <p:nvPr/>
        </p:nvSpPr>
        <p:spPr>
          <a:xfrm>
            <a:off x="1136950" y="4682075"/>
            <a:ext cx="762000" cy="762000"/>
          </a:xfrm>
          <a:prstGeom prst="noSmoking">
            <a:avLst>
              <a:gd name="adj" fmla="val 15228"/>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7"/>
          <p:cNvSpPr/>
          <p:nvPr/>
        </p:nvSpPr>
        <p:spPr>
          <a:xfrm>
            <a:off x="5239900" y="4682075"/>
            <a:ext cx="762000" cy="762000"/>
          </a:xfrm>
          <a:prstGeom prst="noSmoking">
            <a:avLst>
              <a:gd name="adj" fmla="val 15228"/>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7"/>
          <p:cNvSpPr txBox="1"/>
          <p:nvPr/>
        </p:nvSpPr>
        <p:spPr>
          <a:xfrm rot="-2700639">
            <a:off x="7084603" y="2139303"/>
            <a:ext cx="2282965" cy="8061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Gets data from Internet (beyond scope of 390B)</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NIC (Network Interface Card)</a:t>
            </a:r>
            <a:endParaRPr/>
          </a:p>
        </p:txBody>
      </p:sp>
      <p:sp>
        <p:nvSpPr>
          <p:cNvPr id="452" name="Google Shape;452;p1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 don’t want the CPU to waste time always listening to the network wire, especially when it’s not even the destination computer</a:t>
            </a:r>
            <a:endParaRPr dirty="0"/>
          </a:p>
          <a:p>
            <a:pPr marL="347472" lvl="0" indent="-347472" algn="l" rtl="0">
              <a:lnSpc>
                <a:spcPct val="110000"/>
              </a:lnSpc>
              <a:spcBef>
                <a:spcPts val="440"/>
              </a:spcBef>
              <a:spcAft>
                <a:spcPts val="0"/>
              </a:spcAft>
              <a:buSzPts val="2080"/>
              <a:buFont typeface="Noto Sans Symbols"/>
              <a:buChar char="❖"/>
            </a:pPr>
            <a:r>
              <a:rPr lang="en-US" dirty="0"/>
              <a:t>Solution: </a:t>
            </a:r>
            <a:r>
              <a:rPr lang="en-US" b="1" dirty="0"/>
              <a:t>the NIC</a:t>
            </a:r>
            <a:r>
              <a:rPr lang="en-US" dirty="0"/>
              <a:t>—a new piece of the computer dedicated to dealing with the network wire</a:t>
            </a:r>
            <a:endParaRPr dirty="0"/>
          </a:p>
          <a:p>
            <a:pPr marL="640080" lvl="1" indent="-283464" algn="l" rtl="0">
              <a:lnSpc>
                <a:spcPct val="110000"/>
              </a:lnSpc>
              <a:spcBef>
                <a:spcPts val="24"/>
              </a:spcBef>
              <a:spcAft>
                <a:spcPts val="0"/>
              </a:spcAft>
              <a:buSzPts val="2420"/>
              <a:buChar char="▪"/>
            </a:pPr>
            <a:r>
              <a:rPr lang="en-US" dirty="0"/>
              <a:t>Listens to the network wire until it hears a destination address, checks if it matches this computer, and only sends to CPU if so</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53" name="Google Shape;453;p1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24</a:t>
            </a:fld>
            <a:endParaRPr/>
          </a:p>
        </p:txBody>
      </p:sp>
      <p:sp>
        <p:nvSpPr>
          <p:cNvPr id="454" name="Google Shape;454;p18"/>
          <p:cNvSpPr/>
          <p:nvPr/>
        </p:nvSpPr>
        <p:spPr>
          <a:xfrm>
            <a:off x="2700450" y="5833836"/>
            <a:ext cx="5284200" cy="592500"/>
          </a:xfrm>
          <a:prstGeom prst="rect">
            <a:avLst/>
          </a:prstGeom>
          <a:solidFill>
            <a:srgbClr val="FCE5CD"/>
          </a:solidFill>
          <a:ln w="19050"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5" name="Google Shape;455;p18"/>
          <p:cNvCxnSpPr/>
          <p:nvPr/>
        </p:nvCxnSpPr>
        <p:spPr>
          <a:xfrm>
            <a:off x="436925" y="6547123"/>
            <a:ext cx="8286000" cy="0"/>
          </a:xfrm>
          <a:prstGeom prst="straightConnector1">
            <a:avLst/>
          </a:prstGeom>
          <a:noFill/>
          <a:ln w="76200" cap="flat" cmpd="sng">
            <a:solidFill>
              <a:srgbClr val="000000"/>
            </a:solidFill>
            <a:prstDash val="solid"/>
            <a:round/>
            <a:headEnd type="none" w="sm" len="sm"/>
            <a:tailEnd type="none" w="sm" len="sm"/>
          </a:ln>
        </p:spPr>
      </p:cxnSp>
      <p:cxnSp>
        <p:nvCxnSpPr>
          <p:cNvPr id="456" name="Google Shape;456;p18"/>
          <p:cNvCxnSpPr>
            <a:cxnSpLocks/>
            <a:stCxn id="457" idx="2"/>
          </p:cNvCxnSpPr>
          <p:nvPr/>
        </p:nvCxnSpPr>
        <p:spPr>
          <a:xfrm>
            <a:off x="1517950" y="5500121"/>
            <a:ext cx="0" cy="1047002"/>
          </a:xfrm>
          <a:prstGeom prst="straightConnector1">
            <a:avLst/>
          </a:prstGeom>
          <a:noFill/>
          <a:ln w="76200" cap="flat" cmpd="sng">
            <a:solidFill>
              <a:schemeClr val="dk2"/>
            </a:solidFill>
            <a:prstDash val="solid"/>
            <a:round/>
            <a:headEnd type="none" w="sm" len="sm"/>
            <a:tailEnd type="none" w="sm" len="sm"/>
          </a:ln>
        </p:spPr>
      </p:cxnSp>
      <p:sp>
        <p:nvSpPr>
          <p:cNvPr id="457" name="Google Shape;457;p18"/>
          <p:cNvSpPr/>
          <p:nvPr/>
        </p:nvSpPr>
        <p:spPr>
          <a:xfrm>
            <a:off x="585400" y="4534121"/>
            <a:ext cx="1865100" cy="9660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dirty="0">
                <a:solidFill>
                  <a:srgbClr val="000000"/>
                </a:solidFill>
                <a:latin typeface="Courier New"/>
                <a:ea typeface="Courier New"/>
                <a:cs typeface="Courier New"/>
                <a:sym typeface="Courier New"/>
              </a:rPr>
              <a:t>computer</a:t>
            </a:r>
            <a:endParaRPr sz="1700" b="1" i="0" u="none" strike="noStrike" cap="none" dirty="0">
              <a:solidFill>
                <a:srgbClr val="000000"/>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dirty="0">
                <a:solidFill>
                  <a:srgbClr val="000000"/>
                </a:solidFill>
                <a:latin typeface="Courier New"/>
                <a:ea typeface="Courier New"/>
                <a:cs typeface="Courier New"/>
                <a:sym typeface="Courier New"/>
              </a:rPr>
              <a:t>00:1d:4f:47</a:t>
            </a:r>
            <a:endParaRPr sz="1700" b="1" i="0" u="none" strike="noStrike" cap="none" dirty="0">
              <a:solidFill>
                <a:srgbClr val="000000"/>
              </a:solidFill>
              <a:latin typeface="Courier New"/>
              <a:ea typeface="Courier New"/>
              <a:cs typeface="Courier New"/>
              <a:sym typeface="Courier New"/>
            </a:endParaRPr>
          </a:p>
        </p:txBody>
      </p:sp>
      <p:sp>
        <p:nvSpPr>
          <p:cNvPr id="458" name="Google Shape;458;p18"/>
          <p:cNvSpPr/>
          <p:nvPr/>
        </p:nvSpPr>
        <p:spPr>
          <a:xfrm>
            <a:off x="2797450" y="5947548"/>
            <a:ext cx="1544700" cy="365100"/>
          </a:xfrm>
          <a:prstGeom prst="rect">
            <a:avLst/>
          </a:prstGeom>
          <a:solidFill>
            <a:srgbClr val="D9EAD3"/>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dest address</a:t>
            </a:r>
            <a:endParaRPr sz="1200" b="1" i="0" u="none" strike="noStrike" cap="none">
              <a:solidFill>
                <a:srgbClr val="38761D"/>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8761D"/>
                </a:solidFill>
                <a:latin typeface="Courier New"/>
                <a:ea typeface="Courier New"/>
                <a:cs typeface="Courier New"/>
                <a:sym typeface="Courier New"/>
              </a:rPr>
              <a:t>4c:44:1e:8f</a:t>
            </a:r>
            <a:endParaRPr sz="1200" b="1" i="0" u="none" strike="noStrike" cap="none">
              <a:solidFill>
                <a:srgbClr val="38761D"/>
              </a:solidFill>
              <a:latin typeface="Courier New"/>
              <a:ea typeface="Courier New"/>
              <a:cs typeface="Courier New"/>
              <a:sym typeface="Courier New"/>
            </a:endParaRPr>
          </a:p>
        </p:txBody>
      </p:sp>
      <p:sp>
        <p:nvSpPr>
          <p:cNvPr id="459" name="Google Shape;459;p18"/>
          <p:cNvSpPr/>
          <p:nvPr/>
        </p:nvSpPr>
        <p:spPr>
          <a:xfrm>
            <a:off x="4433263" y="5947548"/>
            <a:ext cx="1696800" cy="365100"/>
          </a:xfrm>
          <a:prstGeom prst="rect">
            <a:avLst/>
          </a:prstGeom>
          <a:solidFill>
            <a:srgbClr val="EAD1DC"/>
          </a:solidFill>
          <a:ln w="38100"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source address</a:t>
            </a:r>
            <a:endParaRPr sz="1200" b="1" i="0" u="none" strike="noStrike" cap="none">
              <a:solidFill>
                <a:srgbClr val="A64D79"/>
              </a:solidFill>
              <a:latin typeface="Courier New"/>
              <a:ea typeface="Courier New"/>
              <a:cs typeface="Courier New"/>
              <a:sym typeface="Courier New"/>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A64D79"/>
                </a:solidFill>
                <a:latin typeface="Courier New"/>
                <a:ea typeface="Courier New"/>
                <a:cs typeface="Courier New"/>
                <a:sym typeface="Courier New"/>
              </a:rPr>
              <a:t>24:48:96:12</a:t>
            </a:r>
            <a:endParaRPr sz="1200" b="1" i="0" u="none" strike="noStrike" cap="none">
              <a:solidFill>
                <a:srgbClr val="A64D79"/>
              </a:solidFill>
              <a:latin typeface="Courier New"/>
              <a:ea typeface="Courier New"/>
              <a:cs typeface="Courier New"/>
              <a:sym typeface="Courier New"/>
            </a:endParaRPr>
          </a:p>
        </p:txBody>
      </p:sp>
      <p:sp>
        <p:nvSpPr>
          <p:cNvPr id="460" name="Google Shape;460;p18"/>
          <p:cNvSpPr/>
          <p:nvPr/>
        </p:nvSpPr>
        <p:spPr>
          <a:xfrm>
            <a:off x="6215125" y="5947548"/>
            <a:ext cx="1643400" cy="365100"/>
          </a:xfrm>
          <a:prstGeom prst="rect">
            <a:avLst/>
          </a:prstGeom>
          <a:solidFill>
            <a:srgbClr val="D0E0E3"/>
          </a:solidFill>
          <a:ln w="38100" cap="flat" cmpd="sng">
            <a:solidFill>
              <a:srgbClr val="76A5A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45818E"/>
                </a:solidFill>
                <a:latin typeface="Consolas"/>
                <a:ea typeface="Consolas"/>
                <a:cs typeface="Consolas"/>
                <a:sym typeface="Consolas"/>
              </a:rPr>
              <a:t>data</a:t>
            </a:r>
            <a:endParaRPr sz="1200" b="1" i="0" u="none" strike="noStrike" cap="none">
              <a:solidFill>
                <a:srgbClr val="45818E"/>
              </a:solidFill>
              <a:latin typeface="Consolas"/>
              <a:ea typeface="Consolas"/>
              <a:cs typeface="Consolas"/>
              <a:sym typeface="Consolas"/>
            </a:endParaRPr>
          </a:p>
        </p:txBody>
      </p:sp>
      <p:pic>
        <p:nvPicPr>
          <p:cNvPr id="461" name="Google Shape;461;p18"/>
          <p:cNvPicPr preferRelativeResize="0"/>
          <p:nvPr/>
        </p:nvPicPr>
        <p:blipFill rotWithShape="1">
          <a:blip r:embed="rId3">
            <a:alphaModFix/>
          </a:blip>
          <a:srcRect t="27362" b="63516"/>
          <a:stretch/>
        </p:blipFill>
        <p:spPr>
          <a:xfrm>
            <a:off x="6264475" y="6005335"/>
            <a:ext cx="1544700" cy="249525"/>
          </a:xfrm>
          <a:prstGeom prst="rect">
            <a:avLst/>
          </a:prstGeom>
          <a:noFill/>
          <a:ln>
            <a:noFill/>
          </a:ln>
        </p:spPr>
      </p:pic>
      <p:sp>
        <p:nvSpPr>
          <p:cNvPr id="462" name="Google Shape;462;p18"/>
          <p:cNvSpPr/>
          <p:nvPr/>
        </p:nvSpPr>
        <p:spPr>
          <a:xfrm>
            <a:off x="1019650" y="5692696"/>
            <a:ext cx="996600" cy="677100"/>
          </a:xfrm>
          <a:prstGeom prst="rect">
            <a:avLst/>
          </a:prstGeom>
          <a:solidFill>
            <a:schemeClr val="accent5"/>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dirty="0">
                <a:solidFill>
                  <a:srgbClr val="000000"/>
                </a:solidFill>
                <a:latin typeface="Calibri"/>
                <a:ea typeface="Calibri"/>
                <a:cs typeface="Calibri"/>
                <a:sym typeface="Calibri"/>
              </a:rPr>
              <a:t>NIC</a:t>
            </a:r>
            <a:endParaRPr sz="1700" b="1" i="0" u="none" strike="noStrike" cap="none" dirty="0">
              <a:solidFill>
                <a:srgbClr val="000000"/>
              </a:solidFill>
              <a:latin typeface="Consolas"/>
              <a:ea typeface="Consolas"/>
              <a:cs typeface="Consolas"/>
              <a:sym typeface="Consolas"/>
            </a:endParaRPr>
          </a:p>
        </p:txBody>
      </p:sp>
      <p:pic>
        <p:nvPicPr>
          <p:cNvPr id="463" name="Google Shape;463;p18"/>
          <p:cNvPicPr preferRelativeResize="0"/>
          <p:nvPr/>
        </p:nvPicPr>
        <p:blipFill rotWithShape="1">
          <a:blip r:embed="rId4">
            <a:alphaModFix/>
          </a:blip>
          <a:srcRect/>
          <a:stretch/>
        </p:blipFill>
        <p:spPr>
          <a:xfrm>
            <a:off x="1917101" y="5705771"/>
            <a:ext cx="533400" cy="635700"/>
          </a:xfrm>
          <a:prstGeom prst="rect">
            <a:avLst/>
          </a:prstGeom>
          <a:noFill/>
          <a:ln>
            <a:noFill/>
          </a:ln>
        </p:spPr>
      </p:pic>
      <p:cxnSp>
        <p:nvCxnSpPr>
          <p:cNvPr id="464" name="Google Shape;464;p18"/>
          <p:cNvCxnSpPr/>
          <p:nvPr/>
        </p:nvCxnSpPr>
        <p:spPr>
          <a:xfrm rot="10800000">
            <a:off x="4123225" y="6547123"/>
            <a:ext cx="1886100" cy="0"/>
          </a:xfrm>
          <a:prstGeom prst="straightConnector1">
            <a:avLst/>
          </a:prstGeom>
          <a:noFill/>
          <a:ln w="114300" cap="flat" cmpd="sng">
            <a:solidFill>
              <a:srgbClr val="FF9900"/>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470" name="Google Shape;470;p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471" name="Google Shape;471;p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25</a:t>
            </a:fld>
            <a:endParaRPr/>
          </a:p>
        </p:txBody>
      </p:sp>
      <p:sp>
        <p:nvSpPr>
          <p:cNvPr id="472" name="Google Shape;472;p2"/>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473" name="Google Shape;473;p2"/>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474" name="Google Shape;474;p2"/>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475" name="Google Shape;475;p2"/>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2"/>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484" name="Google Shape;484;p2"/>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485" name="Google Shape;485;p2"/>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486" name="Google Shape;486;p2"/>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487" name="Google Shape;487;p2"/>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488" name="Google Shape;488;p2"/>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489" name="Google Shape;489;p2"/>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490" name="Google Shape;490;p2"/>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491" name="Google Shape;491;p2"/>
          <p:cNvCxnSpPr>
            <a:stCxn id="492" idx="2"/>
            <a:endCxn id="475"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492" name="Google Shape;492;p2"/>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93" name="Google Shape;493;p2"/>
          <p:cNvCxnSpPr>
            <a:stCxn id="492" idx="2"/>
            <a:endCxn id="476"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494" name="Google Shape;494;p2"/>
          <p:cNvCxnSpPr>
            <a:stCxn id="492" idx="2"/>
            <a:endCxn id="477"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495" name="Google Shape;495;p2"/>
          <p:cNvCxnSpPr>
            <a:stCxn id="492" idx="2"/>
            <a:endCxn id="478"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496" name="Google Shape;496;p2"/>
          <p:cNvCxnSpPr>
            <a:stCxn id="492" idx="2"/>
            <a:endCxn id="479"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497" name="Google Shape;497;p2"/>
          <p:cNvCxnSpPr>
            <a:stCxn id="492" idx="2"/>
            <a:endCxn id="480"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498" name="Google Shape;498;p2"/>
          <p:cNvCxnSpPr>
            <a:stCxn id="492" idx="2"/>
            <a:endCxn id="481"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499" name="Google Shape;499;p2"/>
          <p:cNvCxnSpPr>
            <a:stCxn id="492" idx="2"/>
            <a:endCxn id="482"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500" name="Google Shape;500;p2"/>
          <p:cNvCxnSpPr>
            <a:stCxn id="490" idx="0"/>
            <a:endCxn id="492"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501" name="Google Shape;501;p2"/>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502" name="Google Shape;502;p2"/>
          <p:cNvCxnSpPr>
            <a:stCxn id="490" idx="3"/>
            <a:endCxn id="490"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503" name="Google Shape;503;p2"/>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04" name="Google Shape;504;p2"/>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05" name="Google Shape;505;p2"/>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06" name="Google Shape;506;p2"/>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07" name="Google Shape;507;p2"/>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08" name="Google Shape;508;p2"/>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09" name="Google Shape;509;p2"/>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10" name="Google Shape;510;p2"/>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511" name="Google Shape;511;p2"/>
          <p:cNvCxnSpPr>
            <a:stCxn id="501" idx="0"/>
            <a:endCxn id="510"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12" name="Google Shape;512;p2"/>
          <p:cNvCxnSpPr>
            <a:stCxn id="503" idx="0"/>
            <a:endCxn id="510"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13" name="Google Shape;513;p2"/>
          <p:cNvCxnSpPr>
            <a:stCxn id="504" idx="0"/>
            <a:endCxn id="510"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14" name="Google Shape;514;p2"/>
          <p:cNvCxnSpPr>
            <a:stCxn id="505" idx="0"/>
            <a:endCxn id="510"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15" name="Google Shape;515;p2"/>
          <p:cNvCxnSpPr>
            <a:stCxn id="506" idx="0"/>
            <a:endCxn id="510"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16" name="Google Shape;516;p2"/>
          <p:cNvCxnSpPr>
            <a:stCxn id="507" idx="0"/>
            <a:endCxn id="510"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17" name="Google Shape;517;p2"/>
          <p:cNvCxnSpPr>
            <a:stCxn id="508" idx="0"/>
            <a:endCxn id="510"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18" name="Google Shape;518;p2"/>
          <p:cNvCxnSpPr>
            <a:stCxn id="509" idx="0"/>
            <a:endCxn id="510"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519" name="Google Shape;519;p2"/>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520" name="Google Shape;520;p2"/>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21" name="Google Shape;521;p2"/>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22" name="Google Shape;522;p2"/>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23" name="Google Shape;523;p2"/>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524" name="Google Shape;524;p2"/>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25" name="Google Shape;525;p2"/>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526" name="Google Shape;526;p2"/>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527" name="Google Shape;527;p2"/>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528" name="Google Shape;528;p2"/>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529" name="Google Shape;529;p2"/>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530" name="Google Shape;530;p2"/>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531" name="Google Shape;531;p2"/>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532" name="Google Shape;532;p2"/>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533" name="Google Shape;533;p2"/>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534" name="Google Shape;534;p2"/>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535" name="Google Shape;535;p2"/>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536" name="Google Shape;536;p2"/>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537" name="Google Shape;537;p2"/>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3"/>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543" name="Google Shape;543;p3"/>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44" name="Google Shape;544;p3"/>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26</a:t>
            </a:fld>
            <a:endParaRPr/>
          </a:p>
        </p:txBody>
      </p:sp>
      <p:sp>
        <p:nvSpPr>
          <p:cNvPr id="545" name="Google Shape;545;p3"/>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546" name="Google Shape;546;p3"/>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547" name="Google Shape;547;p3"/>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548" name="Google Shape;548;p3"/>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557" name="Google Shape;557;p3"/>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558" name="Google Shape;558;p3"/>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559" name="Google Shape;559;p3"/>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560" name="Google Shape;560;p3"/>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561" name="Google Shape;561;p3"/>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562" name="Google Shape;562;p3"/>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563" name="Google Shape;563;p3"/>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564" name="Google Shape;564;p3"/>
          <p:cNvCxnSpPr>
            <a:stCxn id="565" idx="2"/>
            <a:endCxn id="548"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565" name="Google Shape;565;p3"/>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66" name="Google Shape;566;p3"/>
          <p:cNvCxnSpPr>
            <a:stCxn id="565" idx="2"/>
            <a:endCxn id="549"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567" name="Google Shape;567;p3"/>
          <p:cNvCxnSpPr>
            <a:stCxn id="565" idx="2"/>
            <a:endCxn id="550"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568" name="Google Shape;568;p3"/>
          <p:cNvCxnSpPr>
            <a:stCxn id="565" idx="2"/>
            <a:endCxn id="551"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569" name="Google Shape;569;p3"/>
          <p:cNvCxnSpPr>
            <a:stCxn id="565" idx="2"/>
            <a:endCxn id="552"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570" name="Google Shape;570;p3"/>
          <p:cNvCxnSpPr>
            <a:stCxn id="565" idx="2"/>
            <a:endCxn id="553"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571" name="Google Shape;571;p3"/>
          <p:cNvCxnSpPr>
            <a:stCxn id="565" idx="2"/>
            <a:endCxn id="554"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572" name="Google Shape;572;p3"/>
          <p:cNvCxnSpPr>
            <a:stCxn id="565" idx="2"/>
            <a:endCxn id="555"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573" name="Google Shape;573;p3"/>
          <p:cNvCxnSpPr>
            <a:stCxn id="563" idx="0"/>
            <a:endCxn id="565"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574" name="Google Shape;574;p3"/>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575" name="Google Shape;575;p3"/>
          <p:cNvCxnSpPr>
            <a:stCxn id="563" idx="3"/>
            <a:endCxn id="563"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576" name="Google Shape;576;p3"/>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77" name="Google Shape;577;p3"/>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78" name="Google Shape;578;p3"/>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79" name="Google Shape;579;p3"/>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80" name="Google Shape;580;p3"/>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81" name="Google Shape;581;p3"/>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82" name="Google Shape;582;p3"/>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583" name="Google Shape;583;p3"/>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584" name="Google Shape;584;p3"/>
          <p:cNvCxnSpPr>
            <a:stCxn id="574" idx="0"/>
            <a:endCxn id="583"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85" name="Google Shape;585;p3"/>
          <p:cNvCxnSpPr>
            <a:stCxn id="576" idx="0"/>
            <a:endCxn id="583"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86" name="Google Shape;586;p3"/>
          <p:cNvCxnSpPr>
            <a:stCxn id="577" idx="0"/>
            <a:endCxn id="583"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87" name="Google Shape;587;p3"/>
          <p:cNvCxnSpPr>
            <a:stCxn id="578" idx="0"/>
            <a:endCxn id="583"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88" name="Google Shape;588;p3"/>
          <p:cNvCxnSpPr>
            <a:stCxn id="579" idx="0"/>
            <a:endCxn id="583"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89" name="Google Shape;589;p3"/>
          <p:cNvCxnSpPr>
            <a:stCxn id="580" idx="0"/>
            <a:endCxn id="583"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90" name="Google Shape;590;p3"/>
          <p:cNvCxnSpPr>
            <a:stCxn id="581" idx="0"/>
            <a:endCxn id="583"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591" name="Google Shape;591;p3"/>
          <p:cNvCxnSpPr>
            <a:stCxn id="582" idx="0"/>
            <a:endCxn id="583"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592" name="Google Shape;592;p3"/>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593" name="Google Shape;593;p3"/>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94" name="Google Shape;594;p3"/>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95" name="Google Shape;595;p3"/>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96" name="Google Shape;596;p3"/>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597" name="Google Shape;597;p3"/>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598" name="Google Shape;598;p3"/>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599" name="Google Shape;599;p3"/>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600" name="Google Shape;600;p3"/>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1" name="Google Shape;601;p3"/>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2" name="Google Shape;602;p3"/>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3" name="Google Shape;603;p3"/>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4" name="Google Shape;604;p3"/>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5" name="Google Shape;605;p3"/>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6" name="Google Shape;606;p3"/>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7" name="Google Shape;607;p3"/>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08" name="Google Shape;608;p3"/>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609" name="Google Shape;609;p3"/>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610" name="Google Shape;610;p3"/>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a:t>
            </a:r>
            <a:r>
              <a:rPr lang="en-US" sz="1400" b="1" i="0" u="none" strike="noStrike" cap="none">
                <a:solidFill>
                  <a:srgbClr val="C9DAF8"/>
                </a:solidFill>
                <a:latin typeface="Calibri"/>
                <a:ea typeface="Calibri"/>
                <a:cs typeface="Calibri"/>
                <a:sym typeface="Calibri"/>
              </a:rPr>
              <a:t>Our good friend </a:t>
            </a:r>
            <a:r>
              <a:rPr lang="en-US" sz="1400" b="1" i="0" u="none" strike="noStrike" cap="none">
                <a:solidFill>
                  <a:srgbClr val="C9DAF8"/>
                </a:solidFill>
                <a:latin typeface="Consolas"/>
                <a:ea typeface="Consolas"/>
                <a:cs typeface="Consolas"/>
                <a:sym typeface="Consolas"/>
              </a:rPr>
              <a:t>Mux.hdl</a:t>
            </a:r>
            <a:r>
              <a:rPr lang="en-US" sz="1400" b="1" i="0" u="none" strike="noStrike" cap="none">
                <a:solidFill>
                  <a:srgbClr val="C9DAF8"/>
                </a:solidFill>
                <a:latin typeface="Calibri"/>
                <a:ea typeface="Calibri"/>
                <a:cs typeface="Calibri"/>
                <a:sym typeface="Calibri"/>
              </a:rPr>
              <a:t>!</a:t>
            </a:r>
            <a:endParaRPr sz="1400" b="1" i="0" u="none" strike="noStrike" cap="none">
              <a:solidFill>
                <a:srgbClr val="C9DAF8"/>
              </a:solidFill>
              <a:latin typeface="Consolas"/>
              <a:ea typeface="Consolas"/>
              <a:cs typeface="Consolas"/>
              <a:sym typeface="Consola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1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617" name="Google Shape;617;p19"/>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18" name="Google Shape;618;p1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27</a:t>
            </a:fld>
            <a:endParaRPr/>
          </a:p>
        </p:txBody>
      </p:sp>
      <p:sp>
        <p:nvSpPr>
          <p:cNvPr id="619" name="Google Shape;619;p19"/>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620" name="Google Shape;620;p19"/>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621" name="Google Shape;621;p19"/>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622" name="Google Shape;622;p19"/>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19"/>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19"/>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19"/>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19"/>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19"/>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19"/>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19"/>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19"/>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631" name="Google Shape;631;p19"/>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632" name="Google Shape;632;p19"/>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633" name="Google Shape;633;p19"/>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634" name="Google Shape;634;p19"/>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635" name="Google Shape;635;p19"/>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636" name="Google Shape;636;p19"/>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637" name="Google Shape;637;p19"/>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638" name="Google Shape;638;p19"/>
          <p:cNvCxnSpPr>
            <a:stCxn id="639" idx="2"/>
            <a:endCxn id="622"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639" name="Google Shape;639;p19"/>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40" name="Google Shape;640;p19"/>
          <p:cNvCxnSpPr>
            <a:stCxn id="639" idx="2"/>
            <a:endCxn id="623"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641" name="Google Shape;641;p19"/>
          <p:cNvCxnSpPr>
            <a:stCxn id="639" idx="2"/>
            <a:endCxn id="624"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642" name="Google Shape;642;p19"/>
          <p:cNvCxnSpPr>
            <a:stCxn id="639" idx="2"/>
            <a:endCxn id="625"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643" name="Google Shape;643;p19"/>
          <p:cNvCxnSpPr>
            <a:stCxn id="639" idx="2"/>
            <a:endCxn id="626"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644" name="Google Shape;644;p19"/>
          <p:cNvCxnSpPr>
            <a:stCxn id="639" idx="2"/>
            <a:endCxn id="627"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645" name="Google Shape;645;p19"/>
          <p:cNvCxnSpPr>
            <a:stCxn id="639" idx="2"/>
            <a:endCxn id="628"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646" name="Google Shape;646;p19"/>
          <p:cNvCxnSpPr>
            <a:stCxn id="639" idx="2"/>
            <a:endCxn id="629"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647" name="Google Shape;647;p19"/>
          <p:cNvCxnSpPr>
            <a:stCxn id="637" idx="0"/>
            <a:endCxn id="639"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648" name="Google Shape;648;p19"/>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649" name="Google Shape;649;p19"/>
          <p:cNvCxnSpPr>
            <a:stCxn id="637" idx="3"/>
            <a:endCxn id="637"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650" name="Google Shape;650;p19"/>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651" name="Google Shape;651;p19"/>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652" name="Google Shape;652;p19"/>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653" name="Google Shape;653;p19"/>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654" name="Google Shape;654;p19"/>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655" name="Google Shape;655;p19"/>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656" name="Google Shape;656;p19"/>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657" name="Google Shape;657;p19"/>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658" name="Google Shape;658;p19"/>
          <p:cNvCxnSpPr>
            <a:stCxn id="648" idx="0"/>
            <a:endCxn id="657"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659" name="Google Shape;659;p19"/>
          <p:cNvCxnSpPr>
            <a:stCxn id="650" idx="0"/>
            <a:endCxn id="657"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660" name="Google Shape;660;p19"/>
          <p:cNvCxnSpPr>
            <a:stCxn id="651" idx="0"/>
            <a:endCxn id="657"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661" name="Google Shape;661;p19"/>
          <p:cNvCxnSpPr>
            <a:stCxn id="652" idx="0"/>
            <a:endCxn id="657"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662" name="Google Shape;662;p19"/>
          <p:cNvCxnSpPr>
            <a:stCxn id="653" idx="0"/>
            <a:endCxn id="657"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663" name="Google Shape;663;p19"/>
          <p:cNvCxnSpPr>
            <a:stCxn id="654" idx="0"/>
            <a:endCxn id="657"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664" name="Google Shape;664;p19"/>
          <p:cNvCxnSpPr>
            <a:stCxn id="655" idx="0"/>
            <a:endCxn id="657"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665" name="Google Shape;665;p19"/>
          <p:cNvCxnSpPr>
            <a:stCxn id="656" idx="0"/>
            <a:endCxn id="657"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666" name="Google Shape;666;p19"/>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667" name="Google Shape;667;p19"/>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668" name="Google Shape;668;p19"/>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669" name="Google Shape;669;p19"/>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670" name="Google Shape;670;p19"/>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671" name="Google Shape;671;p19"/>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672" name="Google Shape;672;p19"/>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673" name="Google Shape;673;p19"/>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674" name="Google Shape;674;p19"/>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75" name="Google Shape;675;p19"/>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76" name="Google Shape;676;p19"/>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77" name="Google Shape;677;p19"/>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678" name="Google Shape;678;p19"/>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79" name="Google Shape;679;p19"/>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80" name="Google Shape;680;p19"/>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81" name="Google Shape;681;p19"/>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682" name="Google Shape;682;p19"/>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683" name="Google Shape;683;p19"/>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684" name="Google Shape;684;p19"/>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9"/>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Our good friend </a:t>
            </a:r>
            <a:r>
              <a:rPr lang="en-US" sz="1400" b="1" i="0" u="none" strike="noStrike" cap="none">
                <a:solidFill>
                  <a:srgbClr val="FF0000"/>
                </a:solidFill>
                <a:latin typeface="Courier New"/>
                <a:ea typeface="Courier New"/>
                <a:cs typeface="Courier New"/>
                <a:sym typeface="Courier New"/>
              </a:rPr>
              <a:t>DMux.hdl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Consolas"/>
              <a:ea typeface="Consolas"/>
              <a:cs typeface="Consolas"/>
              <a:sym typeface="Consola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12"/>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691" name="Google Shape;691;p12"/>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92" name="Google Shape;692;p12"/>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28</a:t>
            </a:fld>
            <a:endParaRPr/>
          </a:p>
        </p:txBody>
      </p:sp>
      <p:sp>
        <p:nvSpPr>
          <p:cNvPr id="693" name="Google Shape;693;p12"/>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694" name="Google Shape;694;p12"/>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695" name="Google Shape;695;p12"/>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696" name="Google Shape;696;p12"/>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2"/>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2"/>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2"/>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2"/>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2"/>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2"/>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2"/>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2"/>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05" name="Google Shape;705;p12"/>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06" name="Google Shape;706;p12"/>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707" name="Google Shape;707;p12"/>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708" name="Google Shape;708;p12"/>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709" name="Google Shape;709;p12"/>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10" name="Google Shape;710;p12"/>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11" name="Google Shape;711;p12"/>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712" name="Google Shape;712;p12"/>
          <p:cNvCxnSpPr>
            <a:stCxn id="713" idx="2"/>
            <a:endCxn id="696"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713" name="Google Shape;713;p12"/>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14" name="Google Shape;714;p12"/>
          <p:cNvCxnSpPr>
            <a:stCxn id="713" idx="2"/>
            <a:endCxn id="697"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715" name="Google Shape;715;p12"/>
          <p:cNvCxnSpPr>
            <a:stCxn id="713" idx="2"/>
            <a:endCxn id="698"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716" name="Google Shape;716;p12"/>
          <p:cNvCxnSpPr>
            <a:stCxn id="713" idx="2"/>
            <a:endCxn id="699"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717" name="Google Shape;717;p12"/>
          <p:cNvCxnSpPr>
            <a:stCxn id="713" idx="2"/>
            <a:endCxn id="700"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718" name="Google Shape;718;p12"/>
          <p:cNvCxnSpPr>
            <a:stCxn id="713" idx="2"/>
            <a:endCxn id="701"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719" name="Google Shape;719;p12"/>
          <p:cNvCxnSpPr>
            <a:stCxn id="713" idx="2"/>
            <a:endCxn id="702"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720" name="Google Shape;720;p12"/>
          <p:cNvCxnSpPr>
            <a:stCxn id="713" idx="2"/>
            <a:endCxn id="703"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721" name="Google Shape;721;p12"/>
          <p:cNvCxnSpPr>
            <a:stCxn id="711" idx="0"/>
            <a:endCxn id="713"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722" name="Google Shape;722;p12"/>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723" name="Google Shape;723;p12"/>
          <p:cNvCxnSpPr>
            <a:stCxn id="711" idx="3"/>
            <a:endCxn id="711"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724" name="Google Shape;724;p12"/>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725" name="Google Shape;725;p12"/>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726" name="Google Shape;726;p12"/>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727" name="Google Shape;727;p12"/>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728" name="Google Shape;728;p12"/>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729" name="Google Shape;729;p12"/>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730" name="Google Shape;730;p12"/>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731" name="Google Shape;731;p12"/>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732" name="Google Shape;732;p12"/>
          <p:cNvCxnSpPr>
            <a:stCxn id="722" idx="0"/>
            <a:endCxn id="731"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733" name="Google Shape;733;p12"/>
          <p:cNvCxnSpPr>
            <a:stCxn id="724" idx="0"/>
            <a:endCxn id="731"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734" name="Google Shape;734;p12"/>
          <p:cNvCxnSpPr>
            <a:stCxn id="725" idx="0"/>
            <a:endCxn id="731"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735" name="Google Shape;735;p12"/>
          <p:cNvCxnSpPr>
            <a:stCxn id="726" idx="0"/>
            <a:endCxn id="731"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736" name="Google Shape;736;p12"/>
          <p:cNvCxnSpPr>
            <a:stCxn id="727" idx="0"/>
            <a:endCxn id="731"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737" name="Google Shape;737;p12"/>
          <p:cNvCxnSpPr>
            <a:stCxn id="728" idx="0"/>
            <a:endCxn id="731"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738" name="Google Shape;738;p12"/>
          <p:cNvCxnSpPr>
            <a:stCxn id="729" idx="0"/>
            <a:endCxn id="731"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739" name="Google Shape;739;p12"/>
          <p:cNvCxnSpPr>
            <a:stCxn id="730" idx="0"/>
            <a:endCxn id="731"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740" name="Google Shape;740;p12"/>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741" name="Google Shape;741;p12"/>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742" name="Google Shape;742;p12"/>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743" name="Google Shape;743;p12"/>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744" name="Google Shape;744;p12"/>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745" name="Google Shape;745;p12"/>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746" name="Google Shape;746;p12"/>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747" name="Google Shape;747;p12"/>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748" name="Google Shape;748;p12"/>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749" name="Google Shape;749;p12"/>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750" name="Google Shape;750;p12"/>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751" name="Google Shape;751;p12"/>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752" name="Google Shape;752;p12"/>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753" name="Google Shape;753;p12"/>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754" name="Google Shape;754;p12"/>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755" name="Google Shape;755;p12"/>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756" name="Google Shape;756;p12"/>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757" name="Google Shape;757;p12"/>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758" name="Google Shape;758;p12"/>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2"/>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Our good friend </a:t>
            </a:r>
            <a:r>
              <a:rPr lang="en-US" sz="1400" b="1" i="0" u="none" strike="noStrike" cap="none">
                <a:solidFill>
                  <a:srgbClr val="FF0000"/>
                </a:solidFill>
                <a:latin typeface="Courier New"/>
                <a:ea typeface="Courier New"/>
                <a:cs typeface="Courier New"/>
                <a:sym typeface="Courier New"/>
              </a:rPr>
              <a:t>DMux.hdl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Consolas"/>
              <a:ea typeface="Consolas"/>
              <a:cs typeface="Consolas"/>
              <a:sym typeface="Consolas"/>
            </a:endParaRPr>
          </a:p>
        </p:txBody>
      </p:sp>
      <p:sp>
        <p:nvSpPr>
          <p:cNvPr id="760" name="Google Shape;760;p12"/>
          <p:cNvSpPr/>
          <p:nvPr/>
        </p:nvSpPr>
        <p:spPr>
          <a:xfrm>
            <a:off x="294000" y="4874700"/>
            <a:ext cx="1326000" cy="1169100"/>
          </a:xfrm>
          <a:prstGeom prst="wedgeRectCallout">
            <a:avLst>
              <a:gd name="adj1" fmla="val 97694"/>
              <a:gd name="adj2" fmla="val 4863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Constantly incrementing an address? </a:t>
            </a:r>
            <a:r>
              <a:rPr lang="en-US" sz="1400" b="1" i="0" u="none" strike="noStrike" cap="none">
                <a:solidFill>
                  <a:srgbClr val="C9DAF8"/>
                </a:solidFill>
                <a:latin typeface="Calibri"/>
                <a:ea typeface="Calibri"/>
                <a:cs typeface="Calibri"/>
                <a:sym typeface="Calibri"/>
              </a:rPr>
              <a:t>Sounds like </a:t>
            </a:r>
            <a:r>
              <a:rPr lang="en-US" sz="1400" b="1" i="0" u="none" strike="noStrike" cap="none">
                <a:solidFill>
                  <a:srgbClr val="C9DAF8"/>
                </a:solidFill>
                <a:latin typeface="Consolas"/>
                <a:ea typeface="Consolas"/>
                <a:cs typeface="Consolas"/>
                <a:sym typeface="Consolas"/>
              </a:rPr>
              <a:t>PC.hdl</a:t>
            </a:r>
            <a:endParaRPr sz="1400" b="1" i="0" u="none" strike="noStrike" cap="none">
              <a:solidFill>
                <a:srgbClr val="C9DAF8"/>
              </a:solidFill>
              <a:latin typeface="Consolas"/>
              <a:ea typeface="Consolas"/>
              <a:cs typeface="Consolas"/>
              <a:sym typeface="Consola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20"/>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766" name="Google Shape;766;p20"/>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767" name="Google Shape;767;p20"/>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29</a:t>
            </a:fld>
            <a:endParaRPr/>
          </a:p>
        </p:txBody>
      </p:sp>
      <p:sp>
        <p:nvSpPr>
          <p:cNvPr id="768" name="Google Shape;768;p20"/>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769" name="Google Shape;769;p20"/>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770" name="Google Shape;770;p20"/>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771" name="Google Shape;771;p20"/>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0"/>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0"/>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0"/>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0"/>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0"/>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0"/>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0"/>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0"/>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80" name="Google Shape;780;p20"/>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81" name="Google Shape;781;p20"/>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782" name="Google Shape;782;p20"/>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783" name="Google Shape;783;p20"/>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784" name="Google Shape;784;p20"/>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85" name="Google Shape;785;p20"/>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786" name="Google Shape;786;p20"/>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787" name="Google Shape;787;p20"/>
          <p:cNvCxnSpPr>
            <a:stCxn id="788" idx="2"/>
            <a:endCxn id="771"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788" name="Google Shape;788;p20"/>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89" name="Google Shape;789;p20"/>
          <p:cNvCxnSpPr>
            <a:stCxn id="788" idx="2"/>
            <a:endCxn id="772"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790" name="Google Shape;790;p20"/>
          <p:cNvCxnSpPr>
            <a:stCxn id="788" idx="2"/>
            <a:endCxn id="773"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791" name="Google Shape;791;p20"/>
          <p:cNvCxnSpPr>
            <a:stCxn id="788" idx="2"/>
            <a:endCxn id="774"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792" name="Google Shape;792;p20"/>
          <p:cNvCxnSpPr>
            <a:stCxn id="788" idx="2"/>
            <a:endCxn id="775"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793" name="Google Shape;793;p20"/>
          <p:cNvCxnSpPr>
            <a:stCxn id="788" idx="2"/>
            <a:endCxn id="776"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794" name="Google Shape;794;p20"/>
          <p:cNvCxnSpPr>
            <a:stCxn id="788" idx="2"/>
            <a:endCxn id="777"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795" name="Google Shape;795;p20"/>
          <p:cNvCxnSpPr>
            <a:stCxn id="788" idx="2"/>
            <a:endCxn id="778"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796" name="Google Shape;796;p20"/>
          <p:cNvCxnSpPr>
            <a:stCxn id="786" idx="0"/>
            <a:endCxn id="788"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797" name="Google Shape;797;p20"/>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798" name="Google Shape;798;p20"/>
          <p:cNvCxnSpPr>
            <a:stCxn id="786" idx="3"/>
            <a:endCxn id="786"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799" name="Google Shape;799;p20"/>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00" name="Google Shape;800;p20"/>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01" name="Google Shape;801;p20"/>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02" name="Google Shape;802;p20"/>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03" name="Google Shape;803;p20"/>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04" name="Google Shape;804;p20"/>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05" name="Google Shape;805;p20"/>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06" name="Google Shape;806;p20"/>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807" name="Google Shape;807;p20"/>
          <p:cNvCxnSpPr>
            <a:stCxn id="797" idx="0"/>
            <a:endCxn id="806"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08" name="Google Shape;808;p20"/>
          <p:cNvCxnSpPr>
            <a:stCxn id="799" idx="0"/>
            <a:endCxn id="806"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09" name="Google Shape;809;p20"/>
          <p:cNvCxnSpPr>
            <a:stCxn id="800" idx="0"/>
            <a:endCxn id="806"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10" name="Google Shape;810;p20"/>
          <p:cNvCxnSpPr>
            <a:stCxn id="801" idx="0"/>
            <a:endCxn id="806"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11" name="Google Shape;811;p20"/>
          <p:cNvCxnSpPr>
            <a:stCxn id="802" idx="0"/>
            <a:endCxn id="806"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12" name="Google Shape;812;p20"/>
          <p:cNvCxnSpPr>
            <a:stCxn id="803" idx="0"/>
            <a:endCxn id="806"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13" name="Google Shape;813;p20"/>
          <p:cNvCxnSpPr>
            <a:stCxn id="804" idx="0"/>
            <a:endCxn id="806"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14" name="Google Shape;814;p20"/>
          <p:cNvCxnSpPr>
            <a:stCxn id="805" idx="0"/>
            <a:endCxn id="806"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815" name="Google Shape;815;p20"/>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816" name="Google Shape;816;p20"/>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17" name="Google Shape;817;p20"/>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18" name="Google Shape;818;p20"/>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19" name="Google Shape;819;p20"/>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820" name="Google Shape;820;p20"/>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21" name="Google Shape;821;p20"/>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822" name="Google Shape;822;p20"/>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823" name="Google Shape;823;p20"/>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824" name="Google Shape;824;p20"/>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825" name="Google Shape;825;p20"/>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826" name="Google Shape;826;p20"/>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827" name="Google Shape;827;p20"/>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828" name="Google Shape;828;p20"/>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829" name="Google Shape;829;p20"/>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830" name="Google Shape;830;p20"/>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831" name="Google Shape;831;p20"/>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832" name="Google Shape;832;p20"/>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833" name="Google Shape;833;p20"/>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20"/>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Our good friend </a:t>
            </a:r>
            <a:r>
              <a:rPr lang="en-US" sz="1400" b="1" i="0" u="none" strike="noStrike" cap="none">
                <a:solidFill>
                  <a:srgbClr val="FF0000"/>
                </a:solidFill>
                <a:latin typeface="Courier New"/>
                <a:ea typeface="Courier New"/>
                <a:cs typeface="Courier New"/>
                <a:sym typeface="Courier New"/>
              </a:rPr>
              <a:t>DMux.hdl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Consolas"/>
              <a:ea typeface="Consolas"/>
              <a:cs typeface="Consolas"/>
              <a:sym typeface="Consolas"/>
            </a:endParaRPr>
          </a:p>
        </p:txBody>
      </p:sp>
      <p:sp>
        <p:nvSpPr>
          <p:cNvPr id="835" name="Google Shape;835;p20"/>
          <p:cNvSpPr/>
          <p:nvPr/>
        </p:nvSpPr>
        <p:spPr>
          <a:xfrm>
            <a:off x="294000" y="4874700"/>
            <a:ext cx="1326000" cy="1169100"/>
          </a:xfrm>
          <a:prstGeom prst="wedgeRectCallout">
            <a:avLst>
              <a:gd name="adj1" fmla="val 97694"/>
              <a:gd name="adj2" fmla="val 4863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Constantly incrementing an address? Sounds like </a:t>
            </a:r>
            <a:r>
              <a:rPr lang="en-US" sz="1400" b="1" i="0" u="none" strike="noStrike" cap="none">
                <a:solidFill>
                  <a:srgbClr val="FF0000"/>
                </a:solidFill>
                <a:latin typeface="Courier New"/>
                <a:ea typeface="Courier New"/>
                <a:cs typeface="Courier New"/>
                <a:sym typeface="Courier New"/>
              </a:rPr>
              <a:t>PC.hdl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Let’s Talk Procrastination</a:t>
            </a:r>
            <a:endParaRPr/>
          </a:p>
        </p:txBody>
      </p:sp>
      <p:sp>
        <p:nvSpPr>
          <p:cNvPr id="55" name="Google Shape;55;p6"/>
          <p:cNvSpPr txBox="1">
            <a:spLocks noGrp="1"/>
          </p:cNvSpPr>
          <p:nvPr>
            <p:ph type="body" idx="1"/>
          </p:nvPr>
        </p:nvSpPr>
        <p:spPr>
          <a:xfrm>
            <a:off x="396875" y="1362075"/>
            <a:ext cx="4792799"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What is procrastination?</a:t>
            </a:r>
            <a:endParaRPr dirty="0"/>
          </a:p>
          <a:p>
            <a:pPr marL="640080" lvl="1" indent="-283464" algn="l" rtl="0">
              <a:lnSpc>
                <a:spcPct val="110000"/>
              </a:lnSpc>
              <a:spcBef>
                <a:spcPts val="24"/>
              </a:spcBef>
              <a:spcAft>
                <a:spcPts val="0"/>
              </a:spcAft>
              <a:buSzPts val="2420"/>
              <a:buChar char="▪"/>
            </a:pPr>
            <a:r>
              <a:rPr lang="en-US" dirty="0"/>
              <a:t>Procrastination is the act of putting things off or choosing to do something you prefer to do (or might even need to do) instead of the actual project or chore or work you need to be doing now</a:t>
            </a:r>
            <a:endParaRPr dirty="0"/>
          </a:p>
          <a:p>
            <a:pPr marL="640080" lvl="1" indent="-283464" algn="l" rtl="0">
              <a:lnSpc>
                <a:spcPct val="110000"/>
              </a:lnSpc>
              <a:spcBef>
                <a:spcPts val="24"/>
              </a:spcBef>
              <a:spcAft>
                <a:spcPts val="0"/>
              </a:spcAft>
              <a:buSzPts val="2420"/>
              <a:buChar char="▪"/>
            </a:pPr>
            <a:r>
              <a:rPr lang="en-US" dirty="0"/>
              <a:t>Common challenge for college students, with about 80-95% of students reporting that they procrastinate (Steel, 2007)</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56" name="Google Shape;56;p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a:t>
            </a:fld>
            <a:endParaRPr/>
          </a:p>
        </p:txBody>
      </p:sp>
      <p:pic>
        <p:nvPicPr>
          <p:cNvPr id="57" name="Google Shape;57;p6"/>
          <p:cNvPicPr preferRelativeResize="0"/>
          <p:nvPr/>
        </p:nvPicPr>
        <p:blipFill rotWithShape="1">
          <a:blip r:embed="rId3">
            <a:alphaModFix/>
          </a:blip>
          <a:srcRect/>
          <a:stretch/>
        </p:blipFill>
        <p:spPr>
          <a:xfrm>
            <a:off x="5450710" y="1066801"/>
            <a:ext cx="3570348" cy="5355521"/>
          </a:xfrm>
          <a:prstGeom prst="rect">
            <a:avLst/>
          </a:prstGeom>
          <a:noFill/>
          <a:ln>
            <a:noFill/>
          </a:ln>
        </p:spPr>
      </p:pic>
      <p:sp>
        <p:nvSpPr>
          <p:cNvPr id="2" name="TextBox 1">
            <a:extLst>
              <a:ext uri="{FF2B5EF4-FFF2-40B4-BE49-F238E27FC236}">
                <a16:creationId xmlns:a16="http://schemas.microsoft.com/office/drawing/2014/main" id="{651A8358-819D-B189-FB9F-7834FC64C75A}"/>
              </a:ext>
            </a:extLst>
          </p:cNvPr>
          <p:cNvSpPr txBox="1"/>
          <p:nvPr/>
        </p:nvSpPr>
        <p:spPr>
          <a:xfrm>
            <a:off x="0" y="6194304"/>
            <a:ext cx="5450710" cy="784830"/>
          </a:xfrm>
          <a:prstGeom prst="rect">
            <a:avLst/>
          </a:prstGeom>
          <a:noFill/>
        </p:spPr>
        <p:txBody>
          <a:bodyPr wrap="square" rtlCol="0">
            <a:spAutoFit/>
          </a:bodyPr>
          <a:lstStyle/>
          <a:p>
            <a:r>
              <a:rPr lang="en-US" sz="900" dirty="0"/>
              <a:t>Steel, Piers. “The nature of procrastination: a meta-analytic and theoretical review of quintessential self-regulatory failure.” </a:t>
            </a:r>
            <a:r>
              <a:rPr lang="en-US" sz="900" i="1" dirty="0"/>
              <a:t>Psychological Bulletin Journal</a:t>
            </a:r>
            <a:r>
              <a:rPr lang="en-US" sz="900" dirty="0"/>
              <a:t> 133, no. 1 (2007): 65–94. https://</a:t>
            </a:r>
            <a:r>
              <a:rPr lang="en-US" sz="900" dirty="0" err="1"/>
              <a:t>www.researchgate.net</a:t>
            </a:r>
            <a:r>
              <a:rPr lang="en-US" sz="900" dirty="0"/>
              <a:t>/publication/6598646_The_nature_of_procrastination_a_meta-analytic_and_theoretical_review_of_quintessential_self-regulatory_failure_Psychol_Bull_133_65-94</a:t>
            </a:r>
          </a:p>
          <a:p>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2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841" name="Google Shape;841;p2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842" name="Google Shape;842;p2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30</a:t>
            </a:fld>
            <a:endParaRPr/>
          </a:p>
        </p:txBody>
      </p:sp>
      <p:sp>
        <p:nvSpPr>
          <p:cNvPr id="843" name="Google Shape;843;p25"/>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844" name="Google Shape;844;p25"/>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845" name="Google Shape;845;p25"/>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846" name="Google Shape;846;p25"/>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25"/>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25"/>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25"/>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25"/>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25"/>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25"/>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25"/>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25"/>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855" name="Google Shape;855;p25"/>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856" name="Google Shape;856;p25"/>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857" name="Google Shape;857;p25"/>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858" name="Google Shape;858;p25"/>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859" name="Google Shape;859;p25"/>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860" name="Google Shape;860;p25"/>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861" name="Google Shape;861;p25"/>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862" name="Google Shape;862;p25"/>
          <p:cNvCxnSpPr>
            <a:stCxn id="863" idx="2"/>
            <a:endCxn id="846"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863" name="Google Shape;863;p25"/>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64" name="Google Shape;864;p25"/>
          <p:cNvCxnSpPr>
            <a:stCxn id="863" idx="2"/>
            <a:endCxn id="847"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865" name="Google Shape;865;p25"/>
          <p:cNvCxnSpPr>
            <a:stCxn id="863" idx="2"/>
            <a:endCxn id="848"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866" name="Google Shape;866;p25"/>
          <p:cNvCxnSpPr>
            <a:stCxn id="863" idx="2"/>
            <a:endCxn id="849"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867" name="Google Shape;867;p25"/>
          <p:cNvCxnSpPr>
            <a:stCxn id="863" idx="2"/>
            <a:endCxn id="850"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868" name="Google Shape;868;p25"/>
          <p:cNvCxnSpPr>
            <a:stCxn id="863" idx="2"/>
            <a:endCxn id="851"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869" name="Google Shape;869;p25"/>
          <p:cNvCxnSpPr>
            <a:stCxn id="863" idx="2"/>
            <a:endCxn id="852"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870" name="Google Shape;870;p25"/>
          <p:cNvCxnSpPr>
            <a:stCxn id="863" idx="2"/>
            <a:endCxn id="853"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871" name="Google Shape;871;p25"/>
          <p:cNvCxnSpPr>
            <a:stCxn id="861" idx="0"/>
            <a:endCxn id="863"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872" name="Google Shape;872;p25"/>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873" name="Google Shape;873;p25"/>
          <p:cNvCxnSpPr>
            <a:stCxn id="861" idx="3"/>
            <a:endCxn id="861"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874" name="Google Shape;874;p25"/>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75" name="Google Shape;875;p25"/>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76" name="Google Shape;876;p25"/>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77" name="Google Shape;877;p25"/>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78" name="Google Shape;878;p25"/>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79" name="Google Shape;879;p25"/>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80" name="Google Shape;880;p25"/>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881" name="Google Shape;881;p25"/>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882" name="Google Shape;882;p25"/>
          <p:cNvCxnSpPr>
            <a:stCxn id="872" idx="0"/>
            <a:endCxn id="881"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83" name="Google Shape;883;p25"/>
          <p:cNvCxnSpPr>
            <a:stCxn id="874" idx="0"/>
            <a:endCxn id="881"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84" name="Google Shape;884;p25"/>
          <p:cNvCxnSpPr>
            <a:stCxn id="875" idx="0"/>
            <a:endCxn id="881"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85" name="Google Shape;885;p25"/>
          <p:cNvCxnSpPr>
            <a:stCxn id="876" idx="0"/>
            <a:endCxn id="881"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86" name="Google Shape;886;p25"/>
          <p:cNvCxnSpPr>
            <a:stCxn id="877" idx="0"/>
            <a:endCxn id="881"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87" name="Google Shape;887;p25"/>
          <p:cNvCxnSpPr>
            <a:stCxn id="878" idx="0"/>
            <a:endCxn id="881"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88" name="Google Shape;888;p25"/>
          <p:cNvCxnSpPr>
            <a:stCxn id="879" idx="0"/>
            <a:endCxn id="881"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889" name="Google Shape;889;p25"/>
          <p:cNvCxnSpPr>
            <a:stCxn id="880" idx="0"/>
            <a:endCxn id="881"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890" name="Google Shape;890;p25"/>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891" name="Google Shape;891;p25"/>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92" name="Google Shape;892;p25"/>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93" name="Google Shape;893;p25"/>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94" name="Google Shape;894;p25"/>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895" name="Google Shape;895;p25"/>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896" name="Google Shape;896;p25"/>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897" name="Google Shape;897;p25"/>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898" name="Google Shape;898;p25"/>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899" name="Google Shape;899;p25"/>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900" name="Google Shape;900;p25"/>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901" name="Google Shape;901;p25"/>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902" name="Google Shape;902;p25"/>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03" name="Google Shape;903;p25"/>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04" name="Google Shape;904;p25"/>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05" name="Google Shape;905;p25"/>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06" name="Google Shape;906;p25"/>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907" name="Google Shape;907;p25"/>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908" name="Google Shape;908;p25"/>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25"/>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Our good friend </a:t>
            </a:r>
            <a:r>
              <a:rPr lang="en-US" sz="1400" b="1" i="0" u="none" strike="noStrike" cap="none">
                <a:solidFill>
                  <a:srgbClr val="FF0000"/>
                </a:solidFill>
                <a:latin typeface="Courier New"/>
                <a:ea typeface="Courier New"/>
                <a:cs typeface="Courier New"/>
                <a:sym typeface="Courier New"/>
              </a:rPr>
              <a:t>DMux.hdl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Consolas"/>
              <a:ea typeface="Consolas"/>
              <a:cs typeface="Consolas"/>
              <a:sym typeface="Consolas"/>
            </a:endParaRPr>
          </a:p>
        </p:txBody>
      </p:sp>
      <p:sp>
        <p:nvSpPr>
          <p:cNvPr id="910" name="Google Shape;910;p25"/>
          <p:cNvSpPr/>
          <p:nvPr/>
        </p:nvSpPr>
        <p:spPr>
          <a:xfrm>
            <a:off x="294000" y="4874700"/>
            <a:ext cx="1326000" cy="1169100"/>
          </a:xfrm>
          <a:prstGeom prst="wedgeRectCallout">
            <a:avLst>
              <a:gd name="adj1" fmla="val 97694"/>
              <a:gd name="adj2" fmla="val 4863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Constantly incrementing an address? Sounds like </a:t>
            </a:r>
            <a:r>
              <a:rPr lang="en-US" sz="1400" b="1" i="0" u="none" strike="noStrike" cap="none">
                <a:solidFill>
                  <a:srgbClr val="FF0000"/>
                </a:solidFill>
                <a:latin typeface="Courier New"/>
                <a:ea typeface="Courier New"/>
                <a:cs typeface="Courier New"/>
                <a:sym typeface="Courier New"/>
              </a:rPr>
              <a:t>PC.hdl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
        <p:nvSpPr>
          <p:cNvPr id="911" name="Google Shape;911;p25"/>
          <p:cNvSpPr/>
          <p:nvPr/>
        </p:nvSpPr>
        <p:spPr>
          <a:xfrm>
            <a:off x="7437025" y="3611675"/>
            <a:ext cx="1326000" cy="1002600"/>
          </a:xfrm>
          <a:prstGeom prst="wedgeRectCallout">
            <a:avLst>
              <a:gd name="adj1" fmla="val -105475"/>
              <a:gd name="adj2" fmla="val 4369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Selectable read/write? </a:t>
            </a:r>
            <a:r>
              <a:rPr lang="en-US" sz="1400" b="1" i="0" u="none" strike="noStrike" cap="none" dirty="0">
                <a:solidFill>
                  <a:srgbClr val="C9DAF8"/>
                </a:solidFill>
                <a:latin typeface="Calibri"/>
                <a:ea typeface="Calibri"/>
                <a:cs typeface="Calibri"/>
                <a:sym typeface="Calibri"/>
              </a:rPr>
              <a:t>Sounds like </a:t>
            </a:r>
            <a:r>
              <a:rPr lang="en-US" sz="1400" b="1" i="0" u="none" strike="noStrike" cap="none" dirty="0" err="1">
                <a:solidFill>
                  <a:srgbClr val="C9DAF8"/>
                </a:solidFill>
                <a:latin typeface="Consolas"/>
                <a:ea typeface="Consolas"/>
                <a:cs typeface="Consolas"/>
                <a:sym typeface="Consolas"/>
              </a:rPr>
              <a:t>RAM.hdl</a:t>
            </a:r>
            <a:r>
              <a:rPr lang="en-US" sz="1400" b="1" i="0" u="none" strike="noStrike" cap="none" dirty="0">
                <a:solidFill>
                  <a:srgbClr val="C9DAF8"/>
                </a:solidFill>
                <a:latin typeface="Calibri"/>
                <a:ea typeface="Calibri"/>
                <a:cs typeface="Calibri"/>
                <a:sym typeface="Calibri"/>
              </a:rPr>
              <a:t>!</a:t>
            </a:r>
            <a:endParaRPr sz="1400" b="1" i="0" u="none" strike="noStrike" cap="none" dirty="0">
              <a:solidFill>
                <a:srgbClr val="C9DAF8"/>
              </a:solidFill>
              <a:latin typeface="Consolas"/>
              <a:ea typeface="Consolas"/>
              <a:cs typeface="Consolas"/>
              <a:sym typeface="Consola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26"/>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917" name="Google Shape;917;p26"/>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918" name="Google Shape;918;p26"/>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31</a:t>
            </a:fld>
            <a:endParaRPr/>
          </a:p>
        </p:txBody>
      </p:sp>
      <p:sp>
        <p:nvSpPr>
          <p:cNvPr id="919" name="Google Shape;919;p26"/>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920" name="Google Shape;920;p26"/>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921" name="Google Shape;921;p26"/>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922" name="Google Shape;922;p26"/>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26"/>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26"/>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26"/>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26"/>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26"/>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26"/>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26"/>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26"/>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931" name="Google Shape;931;p26"/>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932" name="Google Shape;932;p26"/>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933" name="Google Shape;933;p26"/>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934" name="Google Shape;934;p26"/>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935" name="Google Shape;935;p26"/>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936" name="Google Shape;936;p26"/>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937" name="Google Shape;937;p26"/>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938" name="Google Shape;938;p26"/>
          <p:cNvCxnSpPr>
            <a:stCxn id="939" idx="2"/>
            <a:endCxn id="922"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939" name="Google Shape;939;p26"/>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40" name="Google Shape;940;p26"/>
          <p:cNvCxnSpPr>
            <a:stCxn id="939" idx="2"/>
            <a:endCxn id="923"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941" name="Google Shape;941;p26"/>
          <p:cNvCxnSpPr>
            <a:stCxn id="939" idx="2"/>
            <a:endCxn id="924"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942" name="Google Shape;942;p26"/>
          <p:cNvCxnSpPr>
            <a:stCxn id="939" idx="2"/>
            <a:endCxn id="925"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943" name="Google Shape;943;p26"/>
          <p:cNvCxnSpPr>
            <a:stCxn id="939" idx="2"/>
            <a:endCxn id="926"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944" name="Google Shape;944;p26"/>
          <p:cNvCxnSpPr>
            <a:stCxn id="939" idx="2"/>
            <a:endCxn id="927"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945" name="Google Shape;945;p26"/>
          <p:cNvCxnSpPr>
            <a:stCxn id="939" idx="2"/>
            <a:endCxn id="928"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946" name="Google Shape;946;p26"/>
          <p:cNvCxnSpPr>
            <a:stCxn id="939" idx="2"/>
            <a:endCxn id="929"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947" name="Google Shape;947;p26"/>
          <p:cNvCxnSpPr>
            <a:stCxn id="937" idx="0"/>
            <a:endCxn id="939"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948" name="Google Shape;948;p26"/>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949" name="Google Shape;949;p26"/>
          <p:cNvCxnSpPr>
            <a:stCxn id="937" idx="3"/>
            <a:endCxn id="937"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950" name="Google Shape;950;p26"/>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951" name="Google Shape;951;p26"/>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952" name="Google Shape;952;p26"/>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953" name="Google Shape;953;p26"/>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954" name="Google Shape;954;p26"/>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955" name="Google Shape;955;p26"/>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956" name="Google Shape;956;p26"/>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957" name="Google Shape;957;p26"/>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958" name="Google Shape;958;p26"/>
          <p:cNvCxnSpPr>
            <a:stCxn id="948" idx="0"/>
            <a:endCxn id="957"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959" name="Google Shape;959;p26"/>
          <p:cNvCxnSpPr>
            <a:stCxn id="950" idx="0"/>
            <a:endCxn id="957"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960" name="Google Shape;960;p26"/>
          <p:cNvCxnSpPr>
            <a:stCxn id="951" idx="0"/>
            <a:endCxn id="957"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961" name="Google Shape;961;p26"/>
          <p:cNvCxnSpPr>
            <a:stCxn id="952" idx="0"/>
            <a:endCxn id="957"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962" name="Google Shape;962;p26"/>
          <p:cNvCxnSpPr>
            <a:stCxn id="953" idx="0"/>
            <a:endCxn id="957"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963" name="Google Shape;963;p26"/>
          <p:cNvCxnSpPr>
            <a:stCxn id="954" idx="0"/>
            <a:endCxn id="957"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964" name="Google Shape;964;p26"/>
          <p:cNvCxnSpPr>
            <a:stCxn id="955" idx="0"/>
            <a:endCxn id="957"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965" name="Google Shape;965;p26"/>
          <p:cNvCxnSpPr>
            <a:stCxn id="956" idx="0"/>
            <a:endCxn id="957"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966" name="Google Shape;966;p26"/>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967" name="Google Shape;967;p26"/>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968" name="Google Shape;968;p26"/>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969" name="Google Shape;969;p26"/>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970" name="Google Shape;970;p26"/>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971" name="Google Shape;971;p26"/>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972" name="Google Shape;972;p26"/>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973" name="Google Shape;973;p26"/>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974" name="Google Shape;974;p26"/>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975" name="Google Shape;975;p26"/>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976" name="Google Shape;976;p26"/>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977" name="Google Shape;977;p26"/>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978" name="Google Shape;978;p26"/>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79" name="Google Shape;979;p26"/>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80" name="Google Shape;980;p26"/>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81" name="Google Shape;981;p26"/>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982" name="Google Shape;982;p26"/>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983" name="Google Shape;983;p26"/>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984" name="Google Shape;984;p26"/>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6"/>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Our good friend </a:t>
            </a:r>
            <a:r>
              <a:rPr lang="en-US" sz="1400" b="1" i="0" u="none" strike="noStrike" cap="none">
                <a:solidFill>
                  <a:srgbClr val="FF0000"/>
                </a:solidFill>
                <a:latin typeface="Courier New"/>
                <a:ea typeface="Courier New"/>
                <a:cs typeface="Courier New"/>
                <a:sym typeface="Courier New"/>
              </a:rPr>
              <a:t>DMux.hdl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Consolas"/>
              <a:ea typeface="Consolas"/>
              <a:cs typeface="Consolas"/>
              <a:sym typeface="Consolas"/>
            </a:endParaRPr>
          </a:p>
        </p:txBody>
      </p:sp>
      <p:sp>
        <p:nvSpPr>
          <p:cNvPr id="986" name="Google Shape;986;p26"/>
          <p:cNvSpPr/>
          <p:nvPr/>
        </p:nvSpPr>
        <p:spPr>
          <a:xfrm>
            <a:off x="294000" y="4874700"/>
            <a:ext cx="1326000" cy="1169100"/>
          </a:xfrm>
          <a:prstGeom prst="wedgeRectCallout">
            <a:avLst>
              <a:gd name="adj1" fmla="val 97694"/>
              <a:gd name="adj2" fmla="val 4863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Constantly incrementing an address? Sounds like </a:t>
            </a:r>
            <a:r>
              <a:rPr lang="en-US" sz="1400" b="1" i="0" u="none" strike="noStrike" cap="none">
                <a:solidFill>
                  <a:srgbClr val="FF0000"/>
                </a:solidFill>
                <a:latin typeface="Courier New"/>
                <a:ea typeface="Courier New"/>
                <a:cs typeface="Courier New"/>
                <a:sym typeface="Courier New"/>
              </a:rPr>
              <a:t>PC.hdl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
        <p:nvSpPr>
          <p:cNvPr id="987" name="Google Shape;987;p26"/>
          <p:cNvSpPr/>
          <p:nvPr/>
        </p:nvSpPr>
        <p:spPr>
          <a:xfrm>
            <a:off x="7437025" y="3611675"/>
            <a:ext cx="1326000" cy="1002600"/>
          </a:xfrm>
          <a:prstGeom prst="wedgeRectCallout">
            <a:avLst>
              <a:gd name="adj1" fmla="val -105475"/>
              <a:gd name="adj2" fmla="val 4369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Selectable read/write? Sounds like </a:t>
            </a:r>
            <a:r>
              <a:rPr lang="en-US" sz="1400" b="1" i="0" u="none" strike="noStrike" cap="none">
                <a:solidFill>
                  <a:srgbClr val="FF0000"/>
                </a:solidFill>
                <a:latin typeface="Courier New"/>
                <a:ea typeface="Courier New"/>
                <a:cs typeface="Courier New"/>
                <a:sym typeface="Courier New"/>
              </a:rPr>
              <a:t>RAM.hdl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2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993" name="Google Shape;993;p27"/>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994" name="Google Shape;994;p2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32</a:t>
            </a:fld>
            <a:endParaRPr/>
          </a:p>
        </p:txBody>
      </p:sp>
      <p:sp>
        <p:nvSpPr>
          <p:cNvPr id="995" name="Google Shape;995;p27"/>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996" name="Google Shape;996;p27"/>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997" name="Google Shape;997;p27"/>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998" name="Google Shape;998;p27"/>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27"/>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27"/>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27"/>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27"/>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27"/>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27"/>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27"/>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27"/>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07" name="Google Shape;1007;p27"/>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08" name="Google Shape;1008;p27"/>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1009" name="Google Shape;1009;p27"/>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1010" name="Google Shape;1010;p27"/>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1011" name="Google Shape;1011;p27"/>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12" name="Google Shape;1012;p27"/>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13" name="Google Shape;1013;p27"/>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1014" name="Google Shape;1014;p27"/>
          <p:cNvCxnSpPr>
            <a:stCxn id="1015" idx="2"/>
            <a:endCxn id="998"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1015" name="Google Shape;1015;p27"/>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16" name="Google Shape;1016;p27"/>
          <p:cNvCxnSpPr>
            <a:stCxn id="1015" idx="2"/>
            <a:endCxn id="999"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1017" name="Google Shape;1017;p27"/>
          <p:cNvCxnSpPr>
            <a:stCxn id="1015" idx="2"/>
            <a:endCxn id="1000"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1018" name="Google Shape;1018;p27"/>
          <p:cNvCxnSpPr>
            <a:stCxn id="1015" idx="2"/>
            <a:endCxn id="1001"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1019" name="Google Shape;1019;p27"/>
          <p:cNvCxnSpPr>
            <a:stCxn id="1015" idx="2"/>
            <a:endCxn id="1002"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1020" name="Google Shape;1020;p27"/>
          <p:cNvCxnSpPr>
            <a:stCxn id="1015" idx="2"/>
            <a:endCxn id="1003"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1021" name="Google Shape;1021;p27"/>
          <p:cNvCxnSpPr>
            <a:stCxn id="1015" idx="2"/>
            <a:endCxn id="1004"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1022" name="Google Shape;1022;p27"/>
          <p:cNvCxnSpPr>
            <a:stCxn id="1015" idx="2"/>
            <a:endCxn id="1005"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1023" name="Google Shape;1023;p27"/>
          <p:cNvCxnSpPr>
            <a:stCxn id="1013" idx="0"/>
            <a:endCxn id="1015"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1024" name="Google Shape;1024;p27"/>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1025" name="Google Shape;1025;p27"/>
          <p:cNvCxnSpPr>
            <a:stCxn id="1013" idx="3"/>
            <a:endCxn id="1013"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1026" name="Google Shape;1026;p27"/>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027" name="Google Shape;1027;p27"/>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028" name="Google Shape;1028;p27"/>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029" name="Google Shape;1029;p27"/>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030" name="Google Shape;1030;p27"/>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031" name="Google Shape;1031;p27"/>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032" name="Google Shape;1032;p27"/>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033" name="Google Shape;1033;p27"/>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1034" name="Google Shape;1034;p27"/>
          <p:cNvCxnSpPr>
            <a:stCxn id="1024" idx="0"/>
            <a:endCxn id="1033"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035" name="Google Shape;1035;p27"/>
          <p:cNvCxnSpPr>
            <a:stCxn id="1026" idx="0"/>
            <a:endCxn id="1033"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036" name="Google Shape;1036;p27"/>
          <p:cNvCxnSpPr>
            <a:stCxn id="1027" idx="0"/>
            <a:endCxn id="1033"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037" name="Google Shape;1037;p27"/>
          <p:cNvCxnSpPr>
            <a:stCxn id="1028" idx="0"/>
            <a:endCxn id="1033"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038" name="Google Shape;1038;p27"/>
          <p:cNvCxnSpPr>
            <a:stCxn id="1029" idx="0"/>
            <a:endCxn id="1033"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039" name="Google Shape;1039;p27"/>
          <p:cNvCxnSpPr>
            <a:stCxn id="1030" idx="0"/>
            <a:endCxn id="1033"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040" name="Google Shape;1040;p27"/>
          <p:cNvCxnSpPr>
            <a:stCxn id="1031" idx="0"/>
            <a:endCxn id="1033"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041" name="Google Shape;1041;p27"/>
          <p:cNvCxnSpPr>
            <a:stCxn id="1032" idx="0"/>
            <a:endCxn id="1033"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1042" name="Google Shape;1042;p27"/>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1043" name="Google Shape;1043;p27"/>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044" name="Google Shape;1044;p27"/>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045" name="Google Shape;1045;p27"/>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046" name="Google Shape;1046;p27"/>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1047" name="Google Shape;1047;p27"/>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048" name="Google Shape;1048;p27"/>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1049" name="Google Shape;1049;p27"/>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1050" name="Google Shape;1050;p27"/>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1" name="Google Shape;1051;p27"/>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2" name="Google Shape;1052;p27"/>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3" name="Google Shape;1053;p27"/>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4" name="Google Shape;1054;p27"/>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5" name="Google Shape;1055;p27"/>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6" name="Google Shape;1056;p27"/>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7" name="Google Shape;1057;p27"/>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058" name="Google Shape;1058;p27"/>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1059" name="Google Shape;1059;p27"/>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1060" name="Google Shape;1060;p27"/>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27"/>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Our good friend </a:t>
            </a:r>
            <a:r>
              <a:rPr lang="en-US" sz="1400" b="1" i="0" u="none" strike="noStrike" cap="none">
                <a:solidFill>
                  <a:srgbClr val="FF0000"/>
                </a:solidFill>
                <a:latin typeface="Courier New"/>
                <a:ea typeface="Courier New"/>
                <a:cs typeface="Courier New"/>
                <a:sym typeface="Courier New"/>
              </a:rPr>
              <a:t>DMux.hdl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Consolas"/>
              <a:ea typeface="Consolas"/>
              <a:cs typeface="Consolas"/>
              <a:sym typeface="Consolas"/>
            </a:endParaRPr>
          </a:p>
        </p:txBody>
      </p:sp>
      <p:sp>
        <p:nvSpPr>
          <p:cNvPr id="1062" name="Google Shape;1062;p27"/>
          <p:cNvSpPr/>
          <p:nvPr/>
        </p:nvSpPr>
        <p:spPr>
          <a:xfrm>
            <a:off x="294000" y="4874700"/>
            <a:ext cx="1326000" cy="1169100"/>
          </a:xfrm>
          <a:prstGeom prst="wedgeRectCallout">
            <a:avLst>
              <a:gd name="adj1" fmla="val 97694"/>
              <a:gd name="adj2" fmla="val 4863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Constantly incrementing an address? Sounds like </a:t>
            </a:r>
            <a:r>
              <a:rPr lang="en-US" sz="1400" b="1" i="0" u="none" strike="noStrike" cap="none">
                <a:solidFill>
                  <a:srgbClr val="FF0000"/>
                </a:solidFill>
                <a:latin typeface="Courier New"/>
                <a:ea typeface="Courier New"/>
                <a:cs typeface="Courier New"/>
                <a:sym typeface="Courier New"/>
              </a:rPr>
              <a:t>PC.hdl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
        <p:nvSpPr>
          <p:cNvPr id="77" name="Google Shape;1141;p28">
            <a:extLst>
              <a:ext uri="{FF2B5EF4-FFF2-40B4-BE49-F238E27FC236}">
                <a16:creationId xmlns:a16="http://schemas.microsoft.com/office/drawing/2014/main" id="{39EC4191-BB79-F126-37A2-8669E7EC69E8}"/>
              </a:ext>
            </a:extLst>
          </p:cNvPr>
          <p:cNvSpPr/>
          <p:nvPr/>
        </p:nvSpPr>
        <p:spPr>
          <a:xfrm>
            <a:off x="286075" y="3110375"/>
            <a:ext cx="1454700" cy="1002600"/>
          </a:xfrm>
          <a:prstGeom prst="wedgeRectCallout">
            <a:avLst>
              <a:gd name="adj1" fmla="val 203511"/>
              <a:gd name="adj2" fmla="val -28290"/>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i="0" u="none" strike="noStrike" cap="none" dirty="0">
                <a:solidFill>
                  <a:srgbClr val="000000"/>
                </a:solidFill>
                <a:latin typeface="Calibri"/>
                <a:ea typeface="Calibri"/>
                <a:cs typeface="Calibri"/>
                <a:sym typeface="Calibri"/>
              </a:rPr>
              <a:t>Bitwise/multi-bit operations? Sounds like </a:t>
            </a:r>
            <a:r>
              <a:rPr lang="en-US" sz="1400" i="0" u="none" strike="noStrike" cap="none" dirty="0">
                <a:solidFill>
                  <a:srgbClr val="FF0000"/>
                </a:solidFill>
                <a:latin typeface="Courier New"/>
                <a:ea typeface="Courier New"/>
                <a:cs typeface="Courier New"/>
                <a:sym typeface="Courier New"/>
              </a:rPr>
              <a:t>And16.hdl</a:t>
            </a:r>
            <a:r>
              <a:rPr lang="en-US" sz="1400" i="0" u="none" strike="noStrike" cap="none" dirty="0">
                <a:solidFill>
                  <a:srgbClr val="000000"/>
                </a:solidFill>
                <a:latin typeface="Calibri"/>
                <a:ea typeface="Calibri"/>
                <a:cs typeface="Calibri"/>
                <a:sym typeface="Calibri"/>
              </a:rPr>
              <a:t>!</a:t>
            </a:r>
            <a:endParaRPr sz="1400" i="0" u="none" strike="noStrike" cap="none" dirty="0">
              <a:solidFill>
                <a:srgbClr val="000000"/>
              </a:solidFill>
              <a:latin typeface="Consolas"/>
              <a:ea typeface="Consolas"/>
              <a:cs typeface="Consolas"/>
              <a:sym typeface="Consolas"/>
            </a:endParaRPr>
          </a:p>
        </p:txBody>
      </p:sp>
      <p:sp>
        <p:nvSpPr>
          <p:cNvPr id="1063" name="Google Shape;1063;p27"/>
          <p:cNvSpPr/>
          <p:nvPr/>
        </p:nvSpPr>
        <p:spPr>
          <a:xfrm>
            <a:off x="7437025" y="3611675"/>
            <a:ext cx="1326000" cy="1002600"/>
          </a:xfrm>
          <a:prstGeom prst="wedgeRectCallout">
            <a:avLst>
              <a:gd name="adj1" fmla="val -105475"/>
              <a:gd name="adj2" fmla="val 4369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Selectable read/write? Sounds like </a:t>
            </a:r>
            <a:r>
              <a:rPr lang="en-US" sz="1400" b="1" i="0" u="none" strike="noStrike" cap="none">
                <a:solidFill>
                  <a:srgbClr val="FF0000"/>
                </a:solidFill>
                <a:latin typeface="Courier New"/>
                <a:ea typeface="Courier New"/>
                <a:cs typeface="Courier New"/>
                <a:sym typeface="Courier New"/>
              </a:rPr>
              <a:t>RAM.hdl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
        <p:nvSpPr>
          <p:cNvPr id="75" name="Google Shape;1141;p28">
            <a:extLst>
              <a:ext uri="{FF2B5EF4-FFF2-40B4-BE49-F238E27FC236}">
                <a16:creationId xmlns:a16="http://schemas.microsoft.com/office/drawing/2014/main" id="{F87A0405-A370-C00B-4200-086C4F38B45C}"/>
              </a:ext>
            </a:extLst>
          </p:cNvPr>
          <p:cNvSpPr/>
          <p:nvPr/>
        </p:nvSpPr>
        <p:spPr>
          <a:xfrm>
            <a:off x="294000" y="3110375"/>
            <a:ext cx="1454700" cy="1002600"/>
          </a:xfrm>
          <a:prstGeom prst="wedgeRectCallout">
            <a:avLst>
              <a:gd name="adj1" fmla="val 75407"/>
              <a:gd name="adj2" fmla="val 3405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Bitwise/multi-bit operations? </a:t>
            </a:r>
            <a:r>
              <a:rPr lang="en-US" sz="1400" b="1" i="0" u="none" strike="noStrike" cap="none" dirty="0">
                <a:solidFill>
                  <a:srgbClr val="C9DBF9"/>
                </a:solidFill>
                <a:latin typeface="Calibri"/>
                <a:ea typeface="Calibri"/>
                <a:cs typeface="Calibri"/>
                <a:sym typeface="Calibri"/>
              </a:rPr>
              <a:t>Sounds like </a:t>
            </a:r>
            <a:r>
              <a:rPr lang="en-US" sz="1400" b="1" i="0" u="none" strike="noStrike" cap="none" dirty="0">
                <a:solidFill>
                  <a:srgbClr val="C9DBF9"/>
                </a:solidFill>
                <a:latin typeface="Courier New"/>
                <a:ea typeface="Courier New"/>
                <a:cs typeface="Courier New"/>
                <a:sym typeface="Courier New"/>
              </a:rPr>
              <a:t>And16.hdl</a:t>
            </a:r>
            <a:r>
              <a:rPr lang="en-US" sz="1400" b="1" i="0" u="none" strike="noStrike" cap="none" dirty="0">
                <a:solidFill>
                  <a:srgbClr val="C9DBF9"/>
                </a:solidFill>
                <a:latin typeface="Calibri"/>
                <a:ea typeface="Calibri"/>
                <a:cs typeface="Calibri"/>
                <a:sym typeface="Calibri"/>
              </a:rPr>
              <a:t>!</a:t>
            </a:r>
            <a:endParaRPr sz="1400" b="1" i="0" u="none" strike="noStrike" cap="none" dirty="0">
              <a:solidFill>
                <a:srgbClr val="C9DBF9"/>
              </a:solidFill>
              <a:latin typeface="Consolas"/>
              <a:ea typeface="Consolas"/>
              <a:cs typeface="Consolas"/>
              <a:sym typeface="Consola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28"/>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NIC Implementation in </a:t>
            </a:r>
            <a:r>
              <a:rPr lang="en-US" u="sng" dirty="0"/>
              <a:t>Your</a:t>
            </a:r>
            <a:r>
              <a:rPr lang="en-US" dirty="0"/>
              <a:t> Computer</a:t>
            </a:r>
            <a:endParaRPr dirty="0"/>
          </a:p>
        </p:txBody>
      </p:sp>
      <p:sp>
        <p:nvSpPr>
          <p:cNvPr id="1070" name="Google Shape;1070;p28"/>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Before, would have to accept NIC as “magic”</a:t>
            </a:r>
            <a:endParaRPr dirty="0"/>
          </a:p>
          <a:p>
            <a:pPr marL="347472" lvl="0" indent="-347472"/>
            <a:r>
              <a:rPr lang="en-US" dirty="0"/>
              <a:t>Now, can imagine exactly how to build this chip, and for a simple implementation, turns out it’s fairly doable</a:t>
            </a:r>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071" name="Google Shape;1071;p28"/>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33</a:t>
            </a:fld>
            <a:endParaRPr/>
          </a:p>
        </p:txBody>
      </p:sp>
      <p:sp>
        <p:nvSpPr>
          <p:cNvPr id="1072" name="Google Shape;1072;p28"/>
          <p:cNvSpPr/>
          <p:nvPr/>
        </p:nvSpPr>
        <p:spPr>
          <a:xfrm>
            <a:off x="2002500" y="2938300"/>
            <a:ext cx="5139000" cy="3491400"/>
          </a:xfrm>
          <a:prstGeom prst="rect">
            <a:avLst/>
          </a:prstGeom>
          <a:solidFill>
            <a:srgbClr val="C3F1DD"/>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Consolas"/>
              <a:ea typeface="Consolas"/>
              <a:cs typeface="Consolas"/>
              <a:sym typeface="Consolas"/>
            </a:endParaRPr>
          </a:p>
        </p:txBody>
      </p:sp>
      <p:cxnSp>
        <p:nvCxnSpPr>
          <p:cNvPr id="1073" name="Google Shape;1073;p28"/>
          <p:cNvCxnSpPr/>
          <p:nvPr/>
        </p:nvCxnSpPr>
        <p:spPr>
          <a:xfrm>
            <a:off x="4565875" y="5855925"/>
            <a:ext cx="0" cy="819000"/>
          </a:xfrm>
          <a:prstGeom prst="straightConnector1">
            <a:avLst/>
          </a:prstGeom>
          <a:noFill/>
          <a:ln w="76200" cap="flat" cmpd="sng">
            <a:solidFill>
              <a:schemeClr val="dk2"/>
            </a:solidFill>
            <a:prstDash val="solid"/>
            <a:round/>
            <a:headEnd type="none" w="sm" len="sm"/>
            <a:tailEnd type="none" w="sm" len="sm"/>
          </a:ln>
        </p:spPr>
      </p:cxnSp>
      <p:cxnSp>
        <p:nvCxnSpPr>
          <p:cNvPr id="1074" name="Google Shape;1074;p28"/>
          <p:cNvCxnSpPr/>
          <p:nvPr/>
        </p:nvCxnSpPr>
        <p:spPr>
          <a:xfrm>
            <a:off x="429000" y="6674800"/>
            <a:ext cx="8286000" cy="0"/>
          </a:xfrm>
          <a:prstGeom prst="straightConnector1">
            <a:avLst/>
          </a:prstGeom>
          <a:noFill/>
          <a:ln w="76200" cap="flat" cmpd="sng">
            <a:solidFill>
              <a:srgbClr val="000000"/>
            </a:solidFill>
            <a:prstDash val="solid"/>
            <a:round/>
            <a:headEnd type="none" w="sm" len="sm"/>
            <a:tailEnd type="none" w="sm" len="sm"/>
          </a:ln>
        </p:spPr>
      </p:cxnSp>
      <p:sp>
        <p:nvSpPr>
          <p:cNvPr id="1075" name="Google Shape;1075;p28"/>
          <p:cNvSpPr/>
          <p:nvPr/>
        </p:nvSpPr>
        <p:spPr>
          <a:xfrm>
            <a:off x="22025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28"/>
          <p:cNvSpPr/>
          <p:nvPr/>
        </p:nvSpPr>
        <p:spPr>
          <a:xfrm>
            <a:off x="27724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28"/>
          <p:cNvSpPr/>
          <p:nvPr/>
        </p:nvSpPr>
        <p:spPr>
          <a:xfrm>
            <a:off x="33424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28"/>
          <p:cNvSpPr/>
          <p:nvPr/>
        </p:nvSpPr>
        <p:spPr>
          <a:xfrm>
            <a:off x="39123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28"/>
          <p:cNvSpPr/>
          <p:nvPr/>
        </p:nvSpPr>
        <p:spPr>
          <a:xfrm>
            <a:off x="44823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28"/>
          <p:cNvSpPr/>
          <p:nvPr/>
        </p:nvSpPr>
        <p:spPr>
          <a:xfrm>
            <a:off x="50522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28"/>
          <p:cNvSpPr/>
          <p:nvPr/>
        </p:nvSpPr>
        <p:spPr>
          <a:xfrm>
            <a:off x="562220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28"/>
          <p:cNvSpPr/>
          <p:nvPr/>
        </p:nvSpPr>
        <p:spPr>
          <a:xfrm>
            <a:off x="6192150" y="4331925"/>
            <a:ext cx="417600" cy="4176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28"/>
          <p:cNvSpPr/>
          <p:nvPr/>
        </p:nvSpPr>
        <p:spPr>
          <a:xfrm>
            <a:off x="4435950" y="62527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84" name="Google Shape;1084;p28"/>
          <p:cNvSpPr/>
          <p:nvPr/>
        </p:nvSpPr>
        <p:spPr>
          <a:xfrm>
            <a:off x="6938500" y="6534100"/>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85" name="Google Shape;1085;p28"/>
          <p:cNvSpPr/>
          <p:nvPr/>
        </p:nvSpPr>
        <p:spPr>
          <a:xfrm>
            <a:off x="56222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1086" name="Google Shape;1086;p28"/>
          <p:cNvSpPr/>
          <p:nvPr/>
        </p:nvSpPr>
        <p:spPr>
          <a:xfrm>
            <a:off x="8131800" y="6534100"/>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1087" name="Google Shape;1087;p28"/>
          <p:cNvSpPr/>
          <p:nvPr/>
        </p:nvSpPr>
        <p:spPr>
          <a:xfrm>
            <a:off x="2275250" y="4400025"/>
            <a:ext cx="272100" cy="281400"/>
          </a:xfrm>
          <a:prstGeom prst="rect">
            <a:avLst/>
          </a:prstGeom>
          <a:solidFill>
            <a:srgbClr val="CFE2F3"/>
          </a:solid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3D85C6"/>
                </a:solidFill>
                <a:latin typeface="Courier New"/>
                <a:ea typeface="Courier New"/>
                <a:cs typeface="Courier New"/>
                <a:sym typeface="Courier New"/>
              </a:rPr>
              <a:t>0</a:t>
            </a:r>
            <a:endParaRPr sz="1200" b="1" i="0" u="none" strike="noStrike" cap="none">
              <a:solidFill>
                <a:srgbClr val="3D85C6"/>
              </a:solidFill>
              <a:latin typeface="Courier New"/>
              <a:ea typeface="Courier New"/>
              <a:cs typeface="Courier New"/>
              <a:sym typeface="Courier New"/>
            </a:endParaRPr>
          </a:p>
        </p:txBody>
      </p:sp>
      <p:sp>
        <p:nvSpPr>
          <p:cNvPr id="1088" name="Google Shape;1088;p28"/>
          <p:cNvSpPr/>
          <p:nvPr/>
        </p:nvSpPr>
        <p:spPr>
          <a:xfrm>
            <a:off x="284520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89" name="Google Shape;1089;p28"/>
          <p:cNvSpPr/>
          <p:nvPr/>
        </p:nvSpPr>
        <p:spPr>
          <a:xfrm>
            <a:off x="3415150" y="4400025"/>
            <a:ext cx="272100" cy="281400"/>
          </a:xfrm>
          <a:prstGeom prst="rect">
            <a:avLst/>
          </a:prstGeom>
          <a:solidFill>
            <a:srgbClr val="FFF2CC"/>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BF9000"/>
                </a:solidFill>
                <a:latin typeface="Courier New"/>
                <a:ea typeface="Courier New"/>
                <a:cs typeface="Courier New"/>
                <a:sym typeface="Courier New"/>
              </a:rPr>
              <a:t>1</a:t>
            </a:r>
            <a:endParaRPr sz="1200" b="1" i="0" u="none" strike="noStrike" cap="none">
              <a:solidFill>
                <a:srgbClr val="BF9000"/>
              </a:solidFill>
              <a:latin typeface="Courier New"/>
              <a:ea typeface="Courier New"/>
              <a:cs typeface="Courier New"/>
              <a:sym typeface="Courier New"/>
            </a:endParaRPr>
          </a:p>
        </p:txBody>
      </p:sp>
      <p:sp>
        <p:nvSpPr>
          <p:cNvPr id="1090" name="Google Shape;1090;p28"/>
          <p:cNvSpPr/>
          <p:nvPr/>
        </p:nvSpPr>
        <p:spPr>
          <a:xfrm>
            <a:off x="2146550" y="5678475"/>
            <a:ext cx="1454700" cy="5742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Next Index:</a:t>
            </a:r>
            <a:endParaRPr sz="14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741B47"/>
                </a:solidFill>
                <a:highlight>
                  <a:srgbClr val="EAD1DC"/>
                </a:highlight>
                <a:latin typeface="Courier New"/>
                <a:ea typeface="Courier New"/>
                <a:cs typeface="Courier New"/>
                <a:sym typeface="Courier New"/>
              </a:rPr>
              <a:t>3</a:t>
            </a:r>
            <a:endParaRPr sz="1400" b="1" i="0" u="none" strike="noStrike" cap="none">
              <a:solidFill>
                <a:srgbClr val="741B47"/>
              </a:solidFill>
              <a:highlight>
                <a:srgbClr val="EAD1DC"/>
              </a:highlight>
              <a:latin typeface="Courier New"/>
              <a:ea typeface="Courier New"/>
              <a:cs typeface="Courier New"/>
              <a:sym typeface="Courier New"/>
            </a:endParaRPr>
          </a:p>
        </p:txBody>
      </p:sp>
      <p:cxnSp>
        <p:nvCxnSpPr>
          <p:cNvPr id="1091" name="Google Shape;1091;p28"/>
          <p:cNvCxnSpPr>
            <a:stCxn id="1092" idx="2"/>
            <a:endCxn id="1075" idx="2"/>
          </p:cNvCxnSpPr>
          <p:nvPr/>
        </p:nvCxnSpPr>
        <p:spPr>
          <a:xfrm rot="10800000">
            <a:off x="2411275" y="4749525"/>
            <a:ext cx="2154600" cy="532200"/>
          </a:xfrm>
          <a:prstGeom prst="straightConnector1">
            <a:avLst/>
          </a:prstGeom>
          <a:noFill/>
          <a:ln w="19050" cap="flat" cmpd="sng">
            <a:solidFill>
              <a:schemeClr val="dk2"/>
            </a:solidFill>
            <a:prstDash val="solid"/>
            <a:round/>
            <a:headEnd type="none" w="sm" len="sm"/>
            <a:tailEnd type="none" w="sm" len="sm"/>
          </a:ln>
        </p:spPr>
      </p:cxnSp>
      <p:sp>
        <p:nvSpPr>
          <p:cNvPr id="1092" name="Google Shape;1092;p28"/>
          <p:cNvSpPr/>
          <p:nvPr/>
        </p:nvSpPr>
        <p:spPr>
          <a:xfrm rot="10800000">
            <a:off x="4057825" y="5281725"/>
            <a:ext cx="1016100" cy="574200"/>
          </a:xfrm>
          <a:prstGeom prst="trapezoid">
            <a:avLst>
              <a:gd name="adj" fmla="val 25000"/>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93" name="Google Shape;1093;p28"/>
          <p:cNvCxnSpPr>
            <a:stCxn id="1092" idx="2"/>
            <a:endCxn id="1076" idx="2"/>
          </p:cNvCxnSpPr>
          <p:nvPr/>
        </p:nvCxnSpPr>
        <p:spPr>
          <a:xfrm rot="10800000">
            <a:off x="2981275" y="4749525"/>
            <a:ext cx="1584600" cy="532200"/>
          </a:xfrm>
          <a:prstGeom prst="straightConnector1">
            <a:avLst/>
          </a:prstGeom>
          <a:noFill/>
          <a:ln w="19050" cap="flat" cmpd="sng">
            <a:solidFill>
              <a:schemeClr val="dk2"/>
            </a:solidFill>
            <a:prstDash val="solid"/>
            <a:round/>
            <a:headEnd type="none" w="sm" len="sm"/>
            <a:tailEnd type="none" w="sm" len="sm"/>
          </a:ln>
        </p:spPr>
      </p:cxnSp>
      <p:cxnSp>
        <p:nvCxnSpPr>
          <p:cNvPr id="1094" name="Google Shape;1094;p28"/>
          <p:cNvCxnSpPr>
            <a:stCxn id="1092" idx="2"/>
            <a:endCxn id="1077" idx="2"/>
          </p:cNvCxnSpPr>
          <p:nvPr/>
        </p:nvCxnSpPr>
        <p:spPr>
          <a:xfrm rot="10800000">
            <a:off x="3551275" y="4749525"/>
            <a:ext cx="1014600" cy="532200"/>
          </a:xfrm>
          <a:prstGeom prst="straightConnector1">
            <a:avLst/>
          </a:prstGeom>
          <a:noFill/>
          <a:ln w="19050" cap="flat" cmpd="sng">
            <a:solidFill>
              <a:schemeClr val="dk2"/>
            </a:solidFill>
            <a:prstDash val="solid"/>
            <a:round/>
            <a:headEnd type="none" w="sm" len="sm"/>
            <a:tailEnd type="none" w="sm" len="sm"/>
          </a:ln>
        </p:spPr>
      </p:cxnSp>
      <p:cxnSp>
        <p:nvCxnSpPr>
          <p:cNvPr id="1095" name="Google Shape;1095;p28"/>
          <p:cNvCxnSpPr>
            <a:stCxn id="1092" idx="2"/>
            <a:endCxn id="1078" idx="2"/>
          </p:cNvCxnSpPr>
          <p:nvPr/>
        </p:nvCxnSpPr>
        <p:spPr>
          <a:xfrm rot="10800000">
            <a:off x="4121275" y="4749525"/>
            <a:ext cx="444600" cy="532200"/>
          </a:xfrm>
          <a:prstGeom prst="straightConnector1">
            <a:avLst/>
          </a:prstGeom>
          <a:noFill/>
          <a:ln w="19050" cap="flat" cmpd="sng">
            <a:solidFill>
              <a:schemeClr val="dk2"/>
            </a:solidFill>
            <a:prstDash val="solid"/>
            <a:round/>
            <a:headEnd type="none" w="sm" len="sm"/>
            <a:tailEnd type="none" w="sm" len="sm"/>
          </a:ln>
        </p:spPr>
      </p:cxnSp>
      <p:cxnSp>
        <p:nvCxnSpPr>
          <p:cNvPr id="1096" name="Google Shape;1096;p28"/>
          <p:cNvCxnSpPr>
            <a:stCxn id="1092" idx="2"/>
            <a:endCxn id="1079" idx="2"/>
          </p:cNvCxnSpPr>
          <p:nvPr/>
        </p:nvCxnSpPr>
        <p:spPr>
          <a:xfrm rot="10800000" flipH="1">
            <a:off x="4565875" y="4749525"/>
            <a:ext cx="125100" cy="532200"/>
          </a:xfrm>
          <a:prstGeom prst="straightConnector1">
            <a:avLst/>
          </a:prstGeom>
          <a:noFill/>
          <a:ln w="19050" cap="flat" cmpd="sng">
            <a:solidFill>
              <a:schemeClr val="dk2"/>
            </a:solidFill>
            <a:prstDash val="solid"/>
            <a:round/>
            <a:headEnd type="none" w="sm" len="sm"/>
            <a:tailEnd type="none" w="sm" len="sm"/>
          </a:ln>
        </p:spPr>
      </p:cxnSp>
      <p:cxnSp>
        <p:nvCxnSpPr>
          <p:cNvPr id="1097" name="Google Shape;1097;p28"/>
          <p:cNvCxnSpPr>
            <a:stCxn id="1092" idx="2"/>
            <a:endCxn id="1080" idx="2"/>
          </p:cNvCxnSpPr>
          <p:nvPr/>
        </p:nvCxnSpPr>
        <p:spPr>
          <a:xfrm rot="10800000" flipH="1">
            <a:off x="4565875" y="4749525"/>
            <a:ext cx="695100" cy="532200"/>
          </a:xfrm>
          <a:prstGeom prst="straightConnector1">
            <a:avLst/>
          </a:prstGeom>
          <a:noFill/>
          <a:ln w="19050" cap="flat" cmpd="sng">
            <a:solidFill>
              <a:schemeClr val="dk2"/>
            </a:solidFill>
            <a:prstDash val="solid"/>
            <a:round/>
            <a:headEnd type="none" w="sm" len="sm"/>
            <a:tailEnd type="none" w="sm" len="sm"/>
          </a:ln>
        </p:spPr>
      </p:cxnSp>
      <p:cxnSp>
        <p:nvCxnSpPr>
          <p:cNvPr id="1098" name="Google Shape;1098;p28"/>
          <p:cNvCxnSpPr>
            <a:stCxn id="1092" idx="2"/>
            <a:endCxn id="1081" idx="2"/>
          </p:cNvCxnSpPr>
          <p:nvPr/>
        </p:nvCxnSpPr>
        <p:spPr>
          <a:xfrm rot="10800000" flipH="1">
            <a:off x="4565875" y="4749525"/>
            <a:ext cx="1265100" cy="532200"/>
          </a:xfrm>
          <a:prstGeom prst="straightConnector1">
            <a:avLst/>
          </a:prstGeom>
          <a:noFill/>
          <a:ln w="19050" cap="flat" cmpd="sng">
            <a:solidFill>
              <a:schemeClr val="dk2"/>
            </a:solidFill>
            <a:prstDash val="solid"/>
            <a:round/>
            <a:headEnd type="none" w="sm" len="sm"/>
            <a:tailEnd type="none" w="sm" len="sm"/>
          </a:ln>
        </p:spPr>
      </p:cxnSp>
      <p:cxnSp>
        <p:nvCxnSpPr>
          <p:cNvPr id="1099" name="Google Shape;1099;p28"/>
          <p:cNvCxnSpPr>
            <a:stCxn id="1092" idx="2"/>
            <a:endCxn id="1082" idx="2"/>
          </p:cNvCxnSpPr>
          <p:nvPr/>
        </p:nvCxnSpPr>
        <p:spPr>
          <a:xfrm rot="10800000" flipH="1">
            <a:off x="4565875" y="4749525"/>
            <a:ext cx="1835100" cy="532200"/>
          </a:xfrm>
          <a:prstGeom prst="straightConnector1">
            <a:avLst/>
          </a:prstGeom>
          <a:noFill/>
          <a:ln w="19050" cap="flat" cmpd="sng">
            <a:solidFill>
              <a:schemeClr val="dk2"/>
            </a:solidFill>
            <a:prstDash val="solid"/>
            <a:round/>
            <a:headEnd type="none" w="sm" len="sm"/>
            <a:tailEnd type="none" w="sm" len="sm"/>
          </a:ln>
        </p:spPr>
      </p:cxnSp>
      <p:cxnSp>
        <p:nvCxnSpPr>
          <p:cNvPr id="1100" name="Google Shape;1100;p28"/>
          <p:cNvCxnSpPr>
            <a:stCxn id="1090" idx="0"/>
            <a:endCxn id="1092" idx="3"/>
          </p:cNvCxnSpPr>
          <p:nvPr/>
        </p:nvCxnSpPr>
        <p:spPr>
          <a:xfrm rot="-5400000">
            <a:off x="3447050" y="4995825"/>
            <a:ext cx="109500" cy="1255800"/>
          </a:xfrm>
          <a:prstGeom prst="bentConnector2">
            <a:avLst/>
          </a:prstGeom>
          <a:noFill/>
          <a:ln w="19050" cap="flat" cmpd="sng">
            <a:solidFill>
              <a:srgbClr val="000000"/>
            </a:solidFill>
            <a:prstDash val="solid"/>
            <a:round/>
            <a:headEnd type="none" w="sm" len="sm"/>
            <a:tailEnd type="none" w="sm" len="sm"/>
          </a:ln>
        </p:spPr>
      </p:cxnSp>
      <p:sp>
        <p:nvSpPr>
          <p:cNvPr id="1101" name="Google Shape;1101;p28"/>
          <p:cNvSpPr/>
          <p:nvPr/>
        </p:nvSpPr>
        <p:spPr>
          <a:xfrm>
            <a:off x="241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cxnSp>
        <p:nvCxnSpPr>
          <p:cNvPr id="1102" name="Google Shape;1102;p28"/>
          <p:cNvCxnSpPr>
            <a:stCxn id="1090" idx="3"/>
            <a:endCxn id="1090" idx="2"/>
          </p:cNvCxnSpPr>
          <p:nvPr/>
        </p:nvCxnSpPr>
        <p:spPr>
          <a:xfrm flipH="1">
            <a:off x="2874050" y="5965575"/>
            <a:ext cx="727200" cy="287100"/>
          </a:xfrm>
          <a:prstGeom prst="bentConnector4">
            <a:avLst>
              <a:gd name="adj1" fmla="val -32745"/>
              <a:gd name="adj2" fmla="val 182941"/>
            </a:avLst>
          </a:prstGeom>
          <a:noFill/>
          <a:ln w="19050" cap="flat" cmpd="sng">
            <a:solidFill>
              <a:srgbClr val="000000"/>
            </a:solidFill>
            <a:prstDash val="solid"/>
            <a:round/>
            <a:headEnd type="none" w="sm" len="sm"/>
            <a:tailEnd type="none" w="sm" len="sm"/>
          </a:ln>
        </p:spPr>
      </p:cxnSp>
      <p:sp>
        <p:nvSpPr>
          <p:cNvPr id="1103" name="Google Shape;1103;p28"/>
          <p:cNvSpPr/>
          <p:nvPr/>
        </p:nvSpPr>
        <p:spPr>
          <a:xfrm>
            <a:off x="298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104" name="Google Shape;1104;p28"/>
          <p:cNvSpPr/>
          <p:nvPr/>
        </p:nvSpPr>
        <p:spPr>
          <a:xfrm>
            <a:off x="355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105" name="Google Shape;1105;p28"/>
          <p:cNvSpPr/>
          <p:nvPr/>
        </p:nvSpPr>
        <p:spPr>
          <a:xfrm>
            <a:off x="412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106" name="Google Shape;1106;p28"/>
          <p:cNvSpPr/>
          <p:nvPr/>
        </p:nvSpPr>
        <p:spPr>
          <a:xfrm>
            <a:off x="469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107" name="Google Shape;1107;p28"/>
          <p:cNvSpPr/>
          <p:nvPr/>
        </p:nvSpPr>
        <p:spPr>
          <a:xfrm>
            <a:off x="526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108" name="Google Shape;1108;p28"/>
          <p:cNvSpPr/>
          <p:nvPr/>
        </p:nvSpPr>
        <p:spPr>
          <a:xfrm>
            <a:off x="583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109" name="Google Shape;1109;p28"/>
          <p:cNvSpPr/>
          <p:nvPr/>
        </p:nvSpPr>
        <p:spPr>
          <a:xfrm>
            <a:off x="6401275" y="3893820"/>
            <a:ext cx="2721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nsolas"/>
                <a:ea typeface="Consolas"/>
                <a:cs typeface="Consolas"/>
                <a:sym typeface="Consolas"/>
              </a:rPr>
              <a:t>=</a:t>
            </a:r>
            <a:endParaRPr sz="1400" b="1" i="0" u="none" strike="noStrike" cap="none">
              <a:solidFill>
                <a:srgbClr val="000000"/>
              </a:solidFill>
              <a:latin typeface="Consolas"/>
              <a:ea typeface="Consolas"/>
              <a:cs typeface="Consolas"/>
              <a:sym typeface="Consolas"/>
            </a:endParaRPr>
          </a:p>
        </p:txBody>
      </p:sp>
      <p:sp>
        <p:nvSpPr>
          <p:cNvPr id="1110" name="Google Shape;1110;p28"/>
          <p:cNvSpPr/>
          <p:nvPr/>
        </p:nvSpPr>
        <p:spPr>
          <a:xfrm>
            <a:off x="4267200" y="3157463"/>
            <a:ext cx="609600" cy="272100"/>
          </a:xfrm>
          <a:prstGeom prst="rect">
            <a:avLst/>
          </a:prstGeom>
          <a:solidFill>
            <a:srgbClr val="F3F3F3"/>
          </a:solidFill>
          <a:ln w="3810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ourier New"/>
                <a:ea typeface="Courier New"/>
                <a:cs typeface="Courier New"/>
                <a:sym typeface="Courier New"/>
              </a:rPr>
              <a:t>AND</a:t>
            </a:r>
            <a:endParaRPr sz="1400" b="1" i="0" u="none" strike="noStrike" cap="none">
              <a:solidFill>
                <a:srgbClr val="000000"/>
              </a:solidFill>
              <a:latin typeface="Courier New"/>
              <a:ea typeface="Courier New"/>
              <a:cs typeface="Courier New"/>
              <a:sym typeface="Courier New"/>
            </a:endParaRPr>
          </a:p>
        </p:txBody>
      </p:sp>
      <p:cxnSp>
        <p:nvCxnSpPr>
          <p:cNvPr id="1111" name="Google Shape;1111;p28"/>
          <p:cNvCxnSpPr>
            <a:stCxn id="1101" idx="0"/>
            <a:endCxn id="1110" idx="2"/>
          </p:cNvCxnSpPr>
          <p:nvPr/>
        </p:nvCxnSpPr>
        <p:spPr>
          <a:xfrm rot="-5400000">
            <a:off x="3327475" y="2649270"/>
            <a:ext cx="464400" cy="202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112" name="Google Shape;1112;p28"/>
          <p:cNvCxnSpPr>
            <a:stCxn id="1103" idx="0"/>
            <a:endCxn id="1110" idx="2"/>
          </p:cNvCxnSpPr>
          <p:nvPr/>
        </p:nvCxnSpPr>
        <p:spPr>
          <a:xfrm rot="-5400000">
            <a:off x="3612475" y="2934270"/>
            <a:ext cx="464400" cy="145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113" name="Google Shape;1113;p28"/>
          <p:cNvCxnSpPr>
            <a:stCxn id="1104" idx="0"/>
            <a:endCxn id="1110" idx="2"/>
          </p:cNvCxnSpPr>
          <p:nvPr/>
        </p:nvCxnSpPr>
        <p:spPr>
          <a:xfrm rot="-5400000">
            <a:off x="3897475" y="3219270"/>
            <a:ext cx="464400" cy="88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114" name="Google Shape;1114;p28"/>
          <p:cNvCxnSpPr>
            <a:stCxn id="1105" idx="0"/>
            <a:endCxn id="1110" idx="2"/>
          </p:cNvCxnSpPr>
          <p:nvPr/>
        </p:nvCxnSpPr>
        <p:spPr>
          <a:xfrm rot="-5400000">
            <a:off x="4182475" y="3504270"/>
            <a:ext cx="464400" cy="3147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115" name="Google Shape;1115;p28"/>
          <p:cNvCxnSpPr>
            <a:stCxn id="1106" idx="0"/>
            <a:endCxn id="1110" idx="2"/>
          </p:cNvCxnSpPr>
          <p:nvPr/>
        </p:nvCxnSpPr>
        <p:spPr>
          <a:xfrm rot="5400000" flipH="1">
            <a:off x="4467475" y="3533970"/>
            <a:ext cx="464400" cy="25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116" name="Google Shape;1116;p28"/>
          <p:cNvCxnSpPr>
            <a:stCxn id="1107" idx="0"/>
            <a:endCxn id="1110" idx="2"/>
          </p:cNvCxnSpPr>
          <p:nvPr/>
        </p:nvCxnSpPr>
        <p:spPr>
          <a:xfrm rot="5400000" flipH="1">
            <a:off x="4752475" y="3248970"/>
            <a:ext cx="464400" cy="82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117" name="Google Shape;1117;p28"/>
          <p:cNvCxnSpPr>
            <a:stCxn id="1108" idx="0"/>
            <a:endCxn id="1110" idx="2"/>
          </p:cNvCxnSpPr>
          <p:nvPr/>
        </p:nvCxnSpPr>
        <p:spPr>
          <a:xfrm rot="5400000" flipH="1">
            <a:off x="5037475" y="2963970"/>
            <a:ext cx="464400" cy="1395300"/>
          </a:xfrm>
          <a:prstGeom prst="bentConnector3">
            <a:avLst>
              <a:gd name="adj1" fmla="val 49985"/>
            </a:avLst>
          </a:prstGeom>
          <a:noFill/>
          <a:ln w="19050" cap="flat" cmpd="sng">
            <a:solidFill>
              <a:schemeClr val="dk2"/>
            </a:solidFill>
            <a:prstDash val="solid"/>
            <a:round/>
            <a:headEnd type="none" w="sm" len="sm"/>
            <a:tailEnd type="none" w="sm" len="sm"/>
          </a:ln>
        </p:spPr>
      </p:cxnSp>
      <p:cxnSp>
        <p:nvCxnSpPr>
          <p:cNvPr id="1118" name="Google Shape;1118;p28"/>
          <p:cNvCxnSpPr>
            <a:stCxn id="1109" idx="0"/>
            <a:endCxn id="1110" idx="2"/>
          </p:cNvCxnSpPr>
          <p:nvPr/>
        </p:nvCxnSpPr>
        <p:spPr>
          <a:xfrm rot="5400000" flipH="1">
            <a:off x="5322475" y="2678970"/>
            <a:ext cx="464400" cy="1965300"/>
          </a:xfrm>
          <a:prstGeom prst="bentConnector3">
            <a:avLst>
              <a:gd name="adj1" fmla="val 49985"/>
            </a:avLst>
          </a:prstGeom>
          <a:noFill/>
          <a:ln w="19050" cap="flat" cmpd="sng">
            <a:solidFill>
              <a:schemeClr val="dk2"/>
            </a:solidFill>
            <a:prstDash val="solid"/>
            <a:round/>
            <a:headEnd type="none" w="sm" len="sm"/>
            <a:tailEnd type="none" w="sm" len="sm"/>
          </a:ln>
        </p:spPr>
      </p:cxnSp>
      <p:sp>
        <p:nvSpPr>
          <p:cNvPr id="1119" name="Google Shape;1119;p28"/>
          <p:cNvSpPr txBox="1"/>
          <p:nvPr/>
        </p:nvSpPr>
        <p:spPr>
          <a:xfrm>
            <a:off x="2098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1120" name="Google Shape;1120;p28"/>
          <p:cNvSpPr txBox="1"/>
          <p:nvPr/>
        </p:nvSpPr>
        <p:spPr>
          <a:xfrm>
            <a:off x="270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121" name="Google Shape;1121;p28"/>
          <p:cNvSpPr txBox="1"/>
          <p:nvPr/>
        </p:nvSpPr>
        <p:spPr>
          <a:xfrm>
            <a:off x="3248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122" name="Google Shape;1122;p28"/>
          <p:cNvSpPr txBox="1"/>
          <p:nvPr/>
        </p:nvSpPr>
        <p:spPr>
          <a:xfrm>
            <a:off x="38547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123" name="Google Shape;1123;p28"/>
          <p:cNvSpPr txBox="1"/>
          <p:nvPr/>
        </p:nvSpPr>
        <p:spPr>
          <a:xfrm>
            <a:off x="44045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1124" name="Google Shape;1124;p28"/>
          <p:cNvSpPr txBox="1"/>
          <p:nvPr/>
        </p:nvSpPr>
        <p:spPr>
          <a:xfrm>
            <a:off x="50111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1</a:t>
            </a:r>
            <a:endParaRPr sz="1200" b="1" i="0" u="none" strike="noStrike" cap="none">
              <a:solidFill>
                <a:srgbClr val="FF0000"/>
              </a:solidFill>
              <a:latin typeface="Courier New"/>
              <a:ea typeface="Courier New"/>
              <a:cs typeface="Courier New"/>
              <a:sym typeface="Courier New"/>
            </a:endParaRPr>
          </a:p>
        </p:txBody>
      </p:sp>
      <p:sp>
        <p:nvSpPr>
          <p:cNvPr id="1125" name="Google Shape;1125;p28"/>
          <p:cNvSpPr txBox="1"/>
          <p:nvPr/>
        </p:nvSpPr>
        <p:spPr>
          <a:xfrm>
            <a:off x="555467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sp>
        <p:nvSpPr>
          <p:cNvPr id="1126" name="Google Shape;1126;p28"/>
          <p:cNvSpPr txBox="1"/>
          <p:nvPr/>
        </p:nvSpPr>
        <p:spPr>
          <a:xfrm>
            <a:off x="6161225" y="3847325"/>
            <a:ext cx="255300" cy="36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ourier New"/>
                <a:ea typeface="Courier New"/>
                <a:cs typeface="Courier New"/>
                <a:sym typeface="Courier New"/>
              </a:rPr>
              <a:t>0</a:t>
            </a:r>
            <a:endParaRPr sz="1200" b="1" i="0" u="none" strike="noStrike" cap="none">
              <a:solidFill>
                <a:srgbClr val="FF0000"/>
              </a:solidFill>
              <a:latin typeface="Courier New"/>
              <a:ea typeface="Courier New"/>
              <a:cs typeface="Courier New"/>
              <a:sym typeface="Courier New"/>
            </a:endParaRPr>
          </a:p>
        </p:txBody>
      </p:sp>
      <p:cxnSp>
        <p:nvCxnSpPr>
          <p:cNvPr id="1127" name="Google Shape;1127;p28"/>
          <p:cNvCxnSpPr/>
          <p:nvPr/>
        </p:nvCxnSpPr>
        <p:spPr>
          <a:xfrm>
            <a:off x="2547350"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28" name="Google Shape;1128;p28"/>
          <p:cNvCxnSpPr/>
          <p:nvPr/>
        </p:nvCxnSpPr>
        <p:spPr>
          <a:xfrm>
            <a:off x="3117325"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29" name="Google Shape;1129;p28"/>
          <p:cNvCxnSpPr/>
          <p:nvPr/>
        </p:nvCxnSpPr>
        <p:spPr>
          <a:xfrm>
            <a:off x="3687288"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30" name="Google Shape;1130;p28"/>
          <p:cNvCxnSpPr/>
          <p:nvPr/>
        </p:nvCxnSpPr>
        <p:spPr>
          <a:xfrm>
            <a:off x="4257263" y="41660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31" name="Google Shape;1131;p28"/>
          <p:cNvCxnSpPr/>
          <p:nvPr/>
        </p:nvCxnSpPr>
        <p:spPr>
          <a:xfrm>
            <a:off x="4827250"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32" name="Google Shape;1132;p28"/>
          <p:cNvCxnSpPr/>
          <p:nvPr/>
        </p:nvCxnSpPr>
        <p:spPr>
          <a:xfrm>
            <a:off x="5397225"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33" name="Google Shape;1133;p28"/>
          <p:cNvCxnSpPr/>
          <p:nvPr/>
        </p:nvCxnSpPr>
        <p:spPr>
          <a:xfrm>
            <a:off x="5967188"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34" name="Google Shape;1134;p28"/>
          <p:cNvCxnSpPr/>
          <p:nvPr/>
        </p:nvCxnSpPr>
        <p:spPr>
          <a:xfrm>
            <a:off x="6537163" y="4152525"/>
            <a:ext cx="0" cy="165900"/>
          </a:xfrm>
          <a:prstGeom prst="straightConnector1">
            <a:avLst/>
          </a:prstGeom>
          <a:noFill/>
          <a:ln w="19050" cap="flat" cmpd="sng">
            <a:solidFill>
              <a:schemeClr val="dk2"/>
            </a:solidFill>
            <a:prstDash val="solid"/>
            <a:round/>
            <a:headEnd type="none" w="sm" len="sm"/>
            <a:tailEnd type="none" w="sm" len="sm"/>
          </a:ln>
        </p:spPr>
      </p:cxnSp>
      <p:cxnSp>
        <p:nvCxnSpPr>
          <p:cNvPr id="1135" name="Google Shape;1135;p28"/>
          <p:cNvCxnSpPr/>
          <p:nvPr/>
        </p:nvCxnSpPr>
        <p:spPr>
          <a:xfrm>
            <a:off x="4560000" y="2744800"/>
            <a:ext cx="0" cy="399600"/>
          </a:xfrm>
          <a:prstGeom prst="straightConnector1">
            <a:avLst/>
          </a:prstGeom>
          <a:noFill/>
          <a:ln w="19050" cap="flat" cmpd="sng">
            <a:solidFill>
              <a:schemeClr val="dk2"/>
            </a:solidFill>
            <a:prstDash val="solid"/>
            <a:round/>
            <a:headEnd type="none" w="sm" len="sm"/>
            <a:tailEnd type="none" w="sm" len="sm"/>
          </a:ln>
        </p:spPr>
      </p:cxnSp>
      <p:sp>
        <p:nvSpPr>
          <p:cNvPr id="1136" name="Google Shape;1136;p28"/>
          <p:cNvSpPr txBox="1"/>
          <p:nvPr/>
        </p:nvSpPr>
        <p:spPr>
          <a:xfrm>
            <a:off x="4848044" y="3015369"/>
            <a:ext cx="1525173" cy="399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(controls whether to pass on to CPU)</a:t>
            </a:r>
            <a:endParaRPr sz="1200" b="0" i="0" u="none" strike="noStrike" cap="none">
              <a:solidFill>
                <a:srgbClr val="000000"/>
              </a:solidFill>
              <a:latin typeface="Calibri"/>
              <a:ea typeface="Calibri"/>
              <a:cs typeface="Calibri"/>
              <a:sym typeface="Calibri"/>
            </a:endParaRPr>
          </a:p>
        </p:txBody>
      </p:sp>
      <p:sp>
        <p:nvSpPr>
          <p:cNvPr id="1137" name="Google Shape;1137;p28"/>
          <p:cNvSpPr/>
          <p:nvPr/>
        </p:nvSpPr>
        <p:spPr>
          <a:xfrm>
            <a:off x="3993500" y="4547950"/>
            <a:ext cx="255300" cy="272100"/>
          </a:xfrm>
          <a:prstGeom prst="upArrow">
            <a:avLst>
              <a:gd name="adj1" fmla="val 50000"/>
              <a:gd name="adj2" fmla="val 50000"/>
            </a:avLst>
          </a:prstGeom>
          <a:solidFill>
            <a:srgbClr val="EAD1DC"/>
          </a:solidFill>
          <a:ln w="28575" cap="flat" cmpd="sng">
            <a:solidFill>
              <a:srgbClr val="C27B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28"/>
          <p:cNvSpPr/>
          <p:nvPr/>
        </p:nvSpPr>
        <p:spPr>
          <a:xfrm>
            <a:off x="7300350" y="5143238"/>
            <a:ext cx="1454700" cy="1002600"/>
          </a:xfrm>
          <a:prstGeom prst="wedgeRectCallout">
            <a:avLst>
              <a:gd name="adj1" fmla="val -199524"/>
              <a:gd name="adj2" fmla="val -8068"/>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Making a choice? Our good friend </a:t>
            </a:r>
            <a:r>
              <a:rPr lang="en-US" sz="1400" b="1" i="0" u="none" strike="noStrike" cap="none">
                <a:solidFill>
                  <a:srgbClr val="FF0000"/>
                </a:solidFill>
                <a:latin typeface="Courier New"/>
                <a:ea typeface="Courier New"/>
                <a:cs typeface="Courier New"/>
                <a:sym typeface="Courier New"/>
              </a:rPr>
              <a:t>DMux.hdl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000000"/>
              </a:solidFill>
              <a:latin typeface="Consolas"/>
              <a:ea typeface="Consolas"/>
              <a:cs typeface="Consolas"/>
              <a:sym typeface="Consolas"/>
            </a:endParaRPr>
          </a:p>
        </p:txBody>
      </p:sp>
      <p:sp>
        <p:nvSpPr>
          <p:cNvPr id="75" name="Google Shape;1141;p28">
            <a:extLst>
              <a:ext uri="{FF2B5EF4-FFF2-40B4-BE49-F238E27FC236}">
                <a16:creationId xmlns:a16="http://schemas.microsoft.com/office/drawing/2014/main" id="{5900B23A-FDCC-1A39-DB9F-F4BF82CB4EB0}"/>
              </a:ext>
            </a:extLst>
          </p:cNvPr>
          <p:cNvSpPr/>
          <p:nvPr/>
        </p:nvSpPr>
        <p:spPr>
          <a:xfrm>
            <a:off x="286075" y="3110375"/>
            <a:ext cx="1454700" cy="1002600"/>
          </a:xfrm>
          <a:prstGeom prst="wedgeRectCallout">
            <a:avLst>
              <a:gd name="adj1" fmla="val 203511"/>
              <a:gd name="adj2" fmla="val -28290"/>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Bitwise/multi-bit operations? Sounds like </a:t>
            </a:r>
            <a:r>
              <a:rPr lang="en-US" sz="1400" b="1" i="0" u="none" strike="noStrike" cap="none" dirty="0">
                <a:solidFill>
                  <a:srgbClr val="FF0000"/>
                </a:solidFill>
                <a:latin typeface="Courier New"/>
                <a:ea typeface="Courier New"/>
                <a:cs typeface="Courier New"/>
                <a:sym typeface="Courier New"/>
              </a:rPr>
              <a:t>And16.hdl</a:t>
            </a:r>
            <a:r>
              <a:rPr lang="en-US" sz="1400" b="1" i="0" u="none" strike="noStrike" cap="none" dirty="0">
                <a:solidFill>
                  <a:srgbClr val="000000"/>
                </a:solidFill>
                <a:latin typeface="Calibri"/>
                <a:ea typeface="Calibri"/>
                <a:cs typeface="Calibri"/>
                <a:sym typeface="Calibri"/>
              </a:rPr>
              <a:t>!</a:t>
            </a:r>
            <a:endParaRPr sz="1400" b="1" i="0" u="none" strike="noStrike" cap="none" dirty="0">
              <a:solidFill>
                <a:srgbClr val="000000"/>
              </a:solidFill>
              <a:latin typeface="Consolas"/>
              <a:ea typeface="Consolas"/>
              <a:cs typeface="Consolas"/>
              <a:sym typeface="Consolas"/>
            </a:endParaRPr>
          </a:p>
        </p:txBody>
      </p:sp>
      <p:sp>
        <p:nvSpPr>
          <p:cNvPr id="1139" name="Google Shape;1139;p28"/>
          <p:cNvSpPr/>
          <p:nvPr/>
        </p:nvSpPr>
        <p:spPr>
          <a:xfrm>
            <a:off x="294000" y="4874700"/>
            <a:ext cx="1326000" cy="1169100"/>
          </a:xfrm>
          <a:prstGeom prst="wedgeRectCallout">
            <a:avLst>
              <a:gd name="adj1" fmla="val 97694"/>
              <a:gd name="adj2" fmla="val 4863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Constantly incrementing an address? Sounds like </a:t>
            </a:r>
            <a:r>
              <a:rPr lang="en-US" sz="1400" b="1" i="0" u="none" strike="noStrike" cap="none">
                <a:solidFill>
                  <a:srgbClr val="FF0000"/>
                </a:solidFill>
                <a:latin typeface="Courier New"/>
                <a:ea typeface="Courier New"/>
                <a:cs typeface="Courier New"/>
                <a:sym typeface="Courier New"/>
              </a:rPr>
              <a:t>PC.hdl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
        <p:nvSpPr>
          <p:cNvPr id="1140" name="Google Shape;1140;p28"/>
          <p:cNvSpPr/>
          <p:nvPr/>
        </p:nvSpPr>
        <p:spPr>
          <a:xfrm>
            <a:off x="7437025" y="3611675"/>
            <a:ext cx="1326000" cy="1002600"/>
          </a:xfrm>
          <a:prstGeom prst="wedgeRectCallout">
            <a:avLst>
              <a:gd name="adj1" fmla="val -105475"/>
              <a:gd name="adj2" fmla="val 4369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Selectable read/write? Sounds like </a:t>
            </a:r>
            <a:r>
              <a:rPr lang="en-US" sz="1400" b="1" i="0" u="none" strike="noStrike" cap="none">
                <a:solidFill>
                  <a:srgbClr val="FF0000"/>
                </a:solidFill>
                <a:latin typeface="Courier New"/>
                <a:ea typeface="Courier New"/>
                <a:cs typeface="Courier New"/>
                <a:sym typeface="Courier New"/>
              </a:rPr>
              <a:t>RAM.hdl</a:t>
            </a:r>
            <a:r>
              <a:rPr lang="en-US" sz="1400" b="1" i="0" u="none" strike="noStrike" cap="none">
                <a:solidFill>
                  <a:srgbClr val="000000"/>
                </a:solidFill>
                <a:latin typeface="Calibri"/>
                <a:ea typeface="Calibri"/>
                <a:cs typeface="Calibri"/>
                <a:sym typeface="Calibri"/>
              </a:rPr>
              <a:t>!</a:t>
            </a:r>
            <a:endParaRPr sz="1400" b="1" i="0" u="none" strike="noStrike" cap="none">
              <a:solidFill>
                <a:srgbClr val="FF0000"/>
              </a:solidFill>
              <a:latin typeface="Consolas"/>
              <a:ea typeface="Consolas"/>
              <a:cs typeface="Consolas"/>
              <a:sym typeface="Consolas"/>
            </a:endParaRPr>
          </a:p>
        </p:txBody>
      </p:sp>
      <p:sp>
        <p:nvSpPr>
          <p:cNvPr id="1141" name="Google Shape;1141;p28"/>
          <p:cNvSpPr/>
          <p:nvPr/>
        </p:nvSpPr>
        <p:spPr>
          <a:xfrm>
            <a:off x="294000" y="3110375"/>
            <a:ext cx="1454700" cy="1002600"/>
          </a:xfrm>
          <a:prstGeom prst="wedgeRectCallout">
            <a:avLst>
              <a:gd name="adj1" fmla="val 75407"/>
              <a:gd name="adj2" fmla="val 34052"/>
            </a:avLst>
          </a:prstGeom>
          <a:solidFill>
            <a:srgbClr val="C9DAF8"/>
          </a:solidFill>
          <a:ln w="19050"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Bitwise/multi-bit operations? Sounds like </a:t>
            </a:r>
            <a:r>
              <a:rPr lang="en-US" sz="1400" b="1" i="0" u="none" strike="noStrike" cap="none" dirty="0">
                <a:solidFill>
                  <a:srgbClr val="FF0000"/>
                </a:solidFill>
                <a:latin typeface="Courier New"/>
                <a:ea typeface="Courier New"/>
                <a:cs typeface="Courier New"/>
                <a:sym typeface="Courier New"/>
              </a:rPr>
              <a:t>And16.hdl</a:t>
            </a:r>
            <a:r>
              <a:rPr lang="en-US" sz="1400" b="1" i="0" u="none" strike="noStrike" cap="none" dirty="0">
                <a:solidFill>
                  <a:srgbClr val="000000"/>
                </a:solidFill>
                <a:latin typeface="Calibri"/>
                <a:ea typeface="Calibri"/>
                <a:cs typeface="Calibri"/>
                <a:sym typeface="Calibri"/>
              </a:rPr>
              <a:t>!</a:t>
            </a:r>
            <a:endParaRPr sz="1400" b="1" i="0" u="none" strike="noStrike" cap="none" dirty="0">
              <a:solidFill>
                <a:srgbClr val="000000"/>
              </a:solidFill>
              <a:latin typeface="Consolas"/>
              <a:ea typeface="Consolas"/>
              <a:cs typeface="Consolas"/>
              <a:sym typeface="Consola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21"/>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Connecting NIC to Memory</a:t>
            </a:r>
            <a:endParaRPr/>
          </a:p>
        </p:txBody>
      </p:sp>
      <p:sp>
        <p:nvSpPr>
          <p:cNvPr id="1147" name="Google Shape;1147;p21"/>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 keyboard and screen communicated with the CPU via memory maps—agreed-upon regions of RAM that can be read/written by the hardware of the devices themselves</a:t>
            </a:r>
            <a:endParaRPr dirty="0"/>
          </a:p>
          <a:p>
            <a:pPr marL="347472" lvl="0" indent="-347472" algn="l" rtl="0">
              <a:lnSpc>
                <a:spcPct val="110000"/>
              </a:lnSpc>
              <a:spcBef>
                <a:spcPts val="440"/>
              </a:spcBef>
              <a:spcAft>
                <a:spcPts val="0"/>
              </a:spcAft>
              <a:buSzPts val="2080"/>
              <a:buFont typeface="Noto Sans Symbols"/>
              <a:buChar char="❖"/>
            </a:pPr>
            <a:r>
              <a:rPr lang="en-US" dirty="0"/>
              <a:t>NIC could be no different</a:t>
            </a:r>
            <a:endParaRPr dirty="0"/>
          </a:p>
          <a:p>
            <a:pPr marL="640080" lvl="1" indent="-283464" algn="l" rtl="0">
              <a:lnSpc>
                <a:spcPct val="110000"/>
              </a:lnSpc>
              <a:spcBef>
                <a:spcPts val="24"/>
              </a:spcBef>
              <a:spcAft>
                <a:spcPts val="0"/>
              </a:spcAft>
              <a:buSzPts val="2420"/>
              <a:buChar char="▪"/>
            </a:pPr>
            <a:r>
              <a:rPr lang="en-US" dirty="0"/>
              <a:t>Every time the right address is detected, copy the following data into part of RAM where the CPU can retrieve it once it gets a chance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148" name="Google Shape;1148;p21"/>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34</a:t>
            </a:fld>
            <a:endParaRPr/>
          </a:p>
        </p:txBody>
      </p:sp>
      <p:cxnSp>
        <p:nvCxnSpPr>
          <p:cNvPr id="1149" name="Google Shape;1149;p21"/>
          <p:cNvCxnSpPr>
            <a:stCxn id="1150" idx="1"/>
            <a:endCxn id="1151" idx="3"/>
          </p:cNvCxnSpPr>
          <p:nvPr/>
        </p:nvCxnSpPr>
        <p:spPr>
          <a:xfrm flipH="1">
            <a:off x="5689050" y="4485175"/>
            <a:ext cx="1040400" cy="464100"/>
          </a:xfrm>
          <a:prstGeom prst="straightConnector1">
            <a:avLst/>
          </a:prstGeom>
          <a:noFill/>
          <a:ln w="38100" cap="flat" cmpd="sng">
            <a:solidFill>
              <a:srgbClr val="76A5AF"/>
            </a:solidFill>
            <a:prstDash val="solid"/>
            <a:round/>
            <a:headEnd type="none" w="sm" len="sm"/>
            <a:tailEnd type="stealth" w="med" len="med"/>
          </a:ln>
        </p:spPr>
      </p:cxnSp>
      <p:cxnSp>
        <p:nvCxnSpPr>
          <p:cNvPr id="1152" name="Google Shape;1152;p21"/>
          <p:cNvCxnSpPr>
            <a:stCxn id="1153" idx="1"/>
            <a:endCxn id="1154" idx="3"/>
          </p:cNvCxnSpPr>
          <p:nvPr/>
        </p:nvCxnSpPr>
        <p:spPr>
          <a:xfrm flipH="1">
            <a:off x="5689050" y="5391488"/>
            <a:ext cx="1054200" cy="579000"/>
          </a:xfrm>
          <a:prstGeom prst="straightConnector1">
            <a:avLst/>
          </a:prstGeom>
          <a:noFill/>
          <a:ln w="38100" cap="flat" cmpd="sng">
            <a:solidFill>
              <a:srgbClr val="FFD966"/>
            </a:solidFill>
            <a:prstDash val="solid"/>
            <a:round/>
            <a:headEnd type="stealth" w="med" len="med"/>
            <a:tailEnd type="none" w="sm" len="sm"/>
          </a:ln>
        </p:spPr>
      </p:cxnSp>
      <p:cxnSp>
        <p:nvCxnSpPr>
          <p:cNvPr id="1155" name="Google Shape;1155;p21"/>
          <p:cNvCxnSpPr>
            <a:stCxn id="1156" idx="1"/>
            <a:endCxn id="1157" idx="3"/>
          </p:cNvCxnSpPr>
          <p:nvPr/>
        </p:nvCxnSpPr>
        <p:spPr>
          <a:xfrm flipH="1">
            <a:off x="5689050" y="6297825"/>
            <a:ext cx="1054200" cy="299100"/>
          </a:xfrm>
          <a:prstGeom prst="straightConnector1">
            <a:avLst/>
          </a:prstGeom>
          <a:noFill/>
          <a:ln w="38100" cap="flat" cmpd="sng">
            <a:solidFill>
              <a:srgbClr val="F6B26B"/>
            </a:solidFill>
            <a:prstDash val="solid"/>
            <a:round/>
            <a:headEnd type="none" w="sm" len="sm"/>
            <a:tailEnd type="stealth" w="med" len="med"/>
          </a:ln>
        </p:spPr>
      </p:cxnSp>
      <p:sp>
        <p:nvSpPr>
          <p:cNvPr id="1158" name="Google Shape;1158;p21"/>
          <p:cNvSpPr/>
          <p:nvPr/>
        </p:nvSpPr>
        <p:spPr>
          <a:xfrm>
            <a:off x="3903950" y="4081400"/>
            <a:ext cx="1785000" cy="2620200"/>
          </a:xfrm>
          <a:prstGeom prst="rect">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1"/>
          <p:cNvSpPr/>
          <p:nvPr/>
        </p:nvSpPr>
        <p:spPr>
          <a:xfrm>
            <a:off x="3903950" y="5448850"/>
            <a:ext cx="1785000" cy="1043400"/>
          </a:xfrm>
          <a:prstGeom prst="rect">
            <a:avLst/>
          </a:prstGeom>
          <a:solidFill>
            <a:srgbClr val="FFE599"/>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21"/>
          <p:cNvSpPr/>
          <p:nvPr/>
        </p:nvSpPr>
        <p:spPr>
          <a:xfrm>
            <a:off x="3903950" y="6492250"/>
            <a:ext cx="1785000" cy="209400"/>
          </a:xfrm>
          <a:prstGeom prst="rect">
            <a:avLst/>
          </a:prstGeom>
          <a:solidFill>
            <a:srgbClr val="F9CB9C"/>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21"/>
          <p:cNvSpPr/>
          <p:nvPr/>
        </p:nvSpPr>
        <p:spPr>
          <a:xfrm>
            <a:off x="3903950" y="4766625"/>
            <a:ext cx="1785000" cy="365100"/>
          </a:xfrm>
          <a:prstGeom prst="rect">
            <a:avLst/>
          </a:prstGeom>
          <a:solidFill>
            <a:schemeClr val="accent5"/>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1"/>
          <p:cNvSpPr/>
          <p:nvPr/>
        </p:nvSpPr>
        <p:spPr>
          <a:xfrm>
            <a:off x="1169950" y="4980800"/>
            <a:ext cx="1679700" cy="821400"/>
          </a:xfrm>
          <a:prstGeom prst="rect">
            <a:avLst/>
          </a:prstGeom>
          <a:solidFill>
            <a:srgbClr val="D0E0E3"/>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000000"/>
                </a:solidFill>
                <a:latin typeface="Calibri"/>
                <a:ea typeface="Calibri"/>
                <a:cs typeface="Calibri"/>
                <a:sym typeface="Calibri"/>
              </a:rPr>
              <a:t>CPU</a:t>
            </a:r>
            <a:endParaRPr sz="2600" b="1" i="0" u="none" strike="noStrike" cap="none">
              <a:solidFill>
                <a:srgbClr val="000000"/>
              </a:solidFill>
              <a:latin typeface="Consolas"/>
              <a:ea typeface="Consolas"/>
              <a:cs typeface="Consolas"/>
              <a:sym typeface="Consolas"/>
            </a:endParaRPr>
          </a:p>
        </p:txBody>
      </p:sp>
      <p:sp>
        <p:nvSpPr>
          <p:cNvPr id="1150" name="Google Shape;1150;p21"/>
          <p:cNvSpPr/>
          <p:nvPr/>
        </p:nvSpPr>
        <p:spPr>
          <a:xfrm>
            <a:off x="6729450" y="4146625"/>
            <a:ext cx="1151400" cy="677100"/>
          </a:xfrm>
          <a:prstGeom prst="rect">
            <a:avLst/>
          </a:prstGeom>
          <a:solidFill>
            <a:schemeClr val="accent5"/>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NIC</a:t>
            </a:r>
            <a:endParaRPr sz="1700" b="1" i="0" u="none" strike="noStrike" cap="none">
              <a:solidFill>
                <a:srgbClr val="000000"/>
              </a:solidFill>
              <a:latin typeface="Consolas"/>
              <a:ea typeface="Consolas"/>
              <a:cs typeface="Consolas"/>
              <a:sym typeface="Consolas"/>
            </a:endParaRPr>
          </a:p>
        </p:txBody>
      </p:sp>
      <p:sp>
        <p:nvSpPr>
          <p:cNvPr id="1153" name="Google Shape;1153;p21"/>
          <p:cNvSpPr/>
          <p:nvPr/>
        </p:nvSpPr>
        <p:spPr>
          <a:xfrm>
            <a:off x="6743250" y="5052938"/>
            <a:ext cx="1151400" cy="677100"/>
          </a:xfrm>
          <a:prstGeom prst="rect">
            <a:avLst/>
          </a:prstGeom>
          <a:solidFill>
            <a:srgbClr val="FFE599"/>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Screen</a:t>
            </a:r>
            <a:endParaRPr sz="1700" b="1" i="0" u="none" strike="noStrike" cap="none">
              <a:solidFill>
                <a:srgbClr val="000000"/>
              </a:solidFill>
              <a:latin typeface="Consolas"/>
              <a:ea typeface="Consolas"/>
              <a:cs typeface="Consolas"/>
              <a:sym typeface="Consolas"/>
            </a:endParaRPr>
          </a:p>
        </p:txBody>
      </p:sp>
      <p:sp>
        <p:nvSpPr>
          <p:cNvPr id="1156" name="Google Shape;1156;p21"/>
          <p:cNvSpPr/>
          <p:nvPr/>
        </p:nvSpPr>
        <p:spPr>
          <a:xfrm>
            <a:off x="6743250" y="5959275"/>
            <a:ext cx="1151400" cy="677100"/>
          </a:xfrm>
          <a:prstGeom prst="rect">
            <a:avLst/>
          </a:prstGeom>
          <a:solidFill>
            <a:srgbClr val="F9CB9C"/>
          </a:solidFill>
          <a:ln w="2857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Keyboard</a:t>
            </a:r>
            <a:endParaRPr sz="1700" b="1" i="0" u="none" strike="noStrike" cap="none">
              <a:solidFill>
                <a:srgbClr val="000000"/>
              </a:solidFill>
              <a:latin typeface="Consolas"/>
              <a:ea typeface="Consolas"/>
              <a:cs typeface="Consolas"/>
              <a:sym typeface="Consolas"/>
            </a:endParaRPr>
          </a:p>
        </p:txBody>
      </p:sp>
      <p:cxnSp>
        <p:nvCxnSpPr>
          <p:cNvPr id="1160" name="Google Shape;1160;p21"/>
          <p:cNvCxnSpPr>
            <a:stCxn id="1151" idx="1"/>
            <a:endCxn id="1159" idx="3"/>
          </p:cNvCxnSpPr>
          <p:nvPr/>
        </p:nvCxnSpPr>
        <p:spPr>
          <a:xfrm flipH="1">
            <a:off x="2849750" y="4949175"/>
            <a:ext cx="1054200" cy="442200"/>
          </a:xfrm>
          <a:prstGeom prst="straightConnector1">
            <a:avLst/>
          </a:prstGeom>
          <a:noFill/>
          <a:ln w="38100" cap="flat" cmpd="sng">
            <a:solidFill>
              <a:srgbClr val="A2C4C9"/>
            </a:solidFill>
            <a:prstDash val="solid"/>
            <a:round/>
            <a:headEnd type="stealth" w="med" len="med"/>
            <a:tailEnd type="stealth" w="med" len="med"/>
          </a:ln>
        </p:spPr>
      </p:cxnSp>
      <p:cxnSp>
        <p:nvCxnSpPr>
          <p:cNvPr id="1161" name="Google Shape;1161;p21"/>
          <p:cNvCxnSpPr>
            <a:stCxn id="1154" idx="1"/>
            <a:endCxn id="1159" idx="3"/>
          </p:cNvCxnSpPr>
          <p:nvPr/>
        </p:nvCxnSpPr>
        <p:spPr>
          <a:xfrm rot="10800000">
            <a:off x="2849750" y="5391550"/>
            <a:ext cx="1054200" cy="579000"/>
          </a:xfrm>
          <a:prstGeom prst="straightConnector1">
            <a:avLst/>
          </a:prstGeom>
          <a:noFill/>
          <a:ln w="38100" cap="flat" cmpd="sng">
            <a:solidFill>
              <a:srgbClr val="A2C4C9"/>
            </a:solidFill>
            <a:prstDash val="solid"/>
            <a:round/>
            <a:headEnd type="stealth" w="med" len="med"/>
            <a:tailEnd type="stealth" w="med" len="med"/>
          </a:ln>
        </p:spPr>
      </p:cxnSp>
      <p:cxnSp>
        <p:nvCxnSpPr>
          <p:cNvPr id="1162" name="Google Shape;1162;p21"/>
          <p:cNvCxnSpPr>
            <a:stCxn id="1157" idx="1"/>
            <a:endCxn id="1159" idx="3"/>
          </p:cNvCxnSpPr>
          <p:nvPr/>
        </p:nvCxnSpPr>
        <p:spPr>
          <a:xfrm rot="10800000">
            <a:off x="2849750" y="5391550"/>
            <a:ext cx="1054200" cy="1205400"/>
          </a:xfrm>
          <a:prstGeom prst="straightConnector1">
            <a:avLst/>
          </a:prstGeom>
          <a:noFill/>
          <a:ln w="38100" cap="flat" cmpd="sng">
            <a:solidFill>
              <a:srgbClr val="A2C4C9"/>
            </a:solidFill>
            <a:prstDash val="solid"/>
            <a:round/>
            <a:headEnd type="stealth" w="med" len="med"/>
            <a:tailEnd type="stealth" w="med" len="med"/>
          </a:ln>
        </p:spPr>
      </p:cxnSp>
      <p:cxnSp>
        <p:nvCxnSpPr>
          <p:cNvPr id="1163" name="Google Shape;1163;p21"/>
          <p:cNvCxnSpPr>
            <a:endCxn id="1159" idx="3"/>
          </p:cNvCxnSpPr>
          <p:nvPr/>
        </p:nvCxnSpPr>
        <p:spPr>
          <a:xfrm flipH="1">
            <a:off x="2849650" y="4394600"/>
            <a:ext cx="1054200" cy="996900"/>
          </a:xfrm>
          <a:prstGeom prst="straightConnector1">
            <a:avLst/>
          </a:prstGeom>
          <a:noFill/>
          <a:ln w="38100" cap="flat" cmpd="sng">
            <a:solidFill>
              <a:srgbClr val="A2C4C9"/>
            </a:solidFill>
            <a:prstDash val="solid"/>
            <a:round/>
            <a:headEnd type="stealth"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55"/>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Takeaways: Networking</a:t>
            </a:r>
            <a:endParaRPr/>
          </a:p>
        </p:txBody>
      </p:sp>
      <p:sp>
        <p:nvSpPr>
          <p:cNvPr id="1169" name="Google Shape;1169;p55"/>
          <p:cNvSpPr txBox="1">
            <a:spLocks noGrp="1"/>
          </p:cNvSpPr>
          <p:nvPr>
            <p:ph type="body" idx="1"/>
          </p:nvPr>
        </p:nvSpPr>
        <p:spPr>
          <a:xfrm>
            <a:off x="396875" y="1362075"/>
            <a:ext cx="8366125"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The network is fundamentally the same hardware we’ve been looking at</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Its incredible power comes from scale: how much data and how many computers it connects</a:t>
            </a:r>
            <a:endParaRPr dirty="0"/>
          </a:p>
          <a:p>
            <a:pPr marL="640080" lvl="1" indent="-283464" algn="l" rtl="0">
              <a:lnSpc>
                <a:spcPct val="110000"/>
              </a:lnSpc>
              <a:spcBef>
                <a:spcPts val="24"/>
              </a:spcBef>
              <a:spcAft>
                <a:spcPts val="0"/>
              </a:spcAft>
              <a:buSzPts val="2420"/>
              <a:buChar char="▪"/>
            </a:pPr>
            <a:r>
              <a:rPr lang="en-US" dirty="0"/>
              <a:t>To manage this complexity, we think of it in layers</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Interfacing with the network can be done with specialized hardware</a:t>
            </a:r>
            <a:endParaRPr dirty="0"/>
          </a:p>
          <a:p>
            <a:pPr marL="640080" lvl="1" indent="-283464" algn="l" rtl="0">
              <a:lnSpc>
                <a:spcPct val="110000"/>
              </a:lnSpc>
              <a:spcBef>
                <a:spcPts val="24"/>
              </a:spcBef>
              <a:spcAft>
                <a:spcPts val="0"/>
              </a:spcAft>
              <a:buSzPts val="2420"/>
              <a:buChar char="▪"/>
            </a:pPr>
            <a:r>
              <a:rPr lang="en-US" dirty="0"/>
              <a:t>This frees the CPU from monitoring constantly</a:t>
            </a:r>
          </a:p>
          <a:p>
            <a:pPr marL="640080" lvl="1" indent="-283464" algn="l" rtl="0">
              <a:lnSpc>
                <a:spcPct val="110000"/>
              </a:lnSpc>
              <a:spcBef>
                <a:spcPts val="24"/>
              </a:spcBef>
              <a:spcAft>
                <a:spcPts val="0"/>
              </a:spcAft>
              <a:buSzPts val="2420"/>
              <a:buChar char="▪"/>
            </a:pPr>
            <a:r>
              <a:rPr lang="en-US" dirty="0"/>
              <a:t>Access data only when needed</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1170" name="Google Shape;1170;p55"/>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6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59"/>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dirty="0"/>
              <a:t>Lecture 18 Wrap-up</a:t>
            </a:r>
            <a:endParaRPr dirty="0"/>
          </a:p>
        </p:txBody>
      </p:sp>
      <p:sp>
        <p:nvSpPr>
          <p:cNvPr id="1176" name="Google Shape;1176;p59"/>
          <p:cNvSpPr txBox="1">
            <a:spLocks noGrp="1"/>
          </p:cNvSpPr>
          <p:nvPr>
            <p:ph type="body" idx="1"/>
          </p:nvPr>
        </p:nvSpPr>
        <p:spPr>
          <a:xfrm>
            <a:off x="396875" y="1362075"/>
            <a:ext cx="7979682" cy="497220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We’re on the Week 10 home stretch!</a:t>
            </a:r>
            <a:endParaRPr dirty="0"/>
          </a:p>
          <a:p>
            <a:pPr marL="640080" lvl="1" indent="-256794" algn="l" rtl="0">
              <a:lnSpc>
                <a:spcPct val="110000"/>
              </a:lnSpc>
              <a:spcBef>
                <a:spcPts val="24"/>
              </a:spcBef>
              <a:spcAft>
                <a:spcPts val="0"/>
              </a:spcAft>
              <a:buSzPts val="2000"/>
              <a:buChar char="▪"/>
            </a:pPr>
            <a:r>
              <a:rPr lang="en-US" sz="2000" dirty="0"/>
              <a:t>Tuesday: Final Project Check-in, Professor Meeting Report Discussion</a:t>
            </a:r>
          </a:p>
          <a:p>
            <a:pPr marL="640080" lvl="1" indent="-256794" algn="l" rtl="0">
              <a:lnSpc>
                <a:spcPct val="110000"/>
              </a:lnSpc>
              <a:spcBef>
                <a:spcPts val="24"/>
              </a:spcBef>
              <a:spcAft>
                <a:spcPts val="0"/>
              </a:spcAft>
              <a:buSzPts val="2000"/>
              <a:buChar char="▪"/>
            </a:pPr>
            <a:r>
              <a:rPr lang="en-US" sz="2000" dirty="0"/>
              <a:t>Thursday: Course Wrap-up, TA-led activity(!)</a:t>
            </a:r>
            <a:br>
              <a:rPr lang="en-US" dirty="0"/>
            </a:br>
            <a:endParaRPr dirty="0"/>
          </a:p>
          <a:p>
            <a:pPr marL="347472" lvl="0" indent="-347472" algn="l" rtl="0">
              <a:lnSpc>
                <a:spcPct val="110000"/>
              </a:lnSpc>
              <a:spcBef>
                <a:spcPts val="440"/>
              </a:spcBef>
              <a:spcAft>
                <a:spcPts val="0"/>
              </a:spcAft>
              <a:buSzPts val="2080"/>
              <a:buFont typeface="Noto Sans Symbols"/>
              <a:buChar char="❖"/>
            </a:pPr>
            <a:r>
              <a:rPr lang="en-US" dirty="0"/>
              <a:t>Project Reminders</a:t>
            </a:r>
            <a:endParaRPr dirty="0"/>
          </a:p>
          <a:p>
            <a:pPr marL="640080" lvl="1" indent="-256794">
              <a:buSzPts val="2000"/>
            </a:pPr>
            <a:r>
              <a:rPr lang="en-US" sz="2000" b="1" dirty="0">
                <a:solidFill>
                  <a:srgbClr val="FF0000"/>
                </a:solidFill>
              </a:rPr>
              <a:t>Project 7, Part II: Professor Meeting Report due tonight (5/26) at 11:59pm PDT</a:t>
            </a:r>
            <a:endParaRPr sz="2000" b="1" dirty="0">
              <a:solidFill>
                <a:srgbClr val="FF0000"/>
              </a:solidFill>
            </a:endParaRPr>
          </a:p>
          <a:p>
            <a:pPr marL="640080" lvl="1" indent="-256794">
              <a:buSzPts val="2000"/>
            </a:pPr>
            <a:r>
              <a:rPr lang="en-US" sz="2000" dirty="0"/>
              <a:t>Project 8: Debugging &amp; Implementing a Compiler due next Tuesday (5/31) at 11:59pm PDT</a:t>
            </a:r>
          </a:p>
          <a:p>
            <a:pPr marL="640080" lvl="1" indent="-256794">
              <a:buSzPts val="2000"/>
            </a:pPr>
            <a:r>
              <a:rPr lang="en-US" sz="2000" dirty="0"/>
              <a:t>Final Project, Part I: Outline of E-Portfolio due next Thursday (6/2) at 11:59pm PDT</a:t>
            </a:r>
            <a:endParaRPr dirty="0"/>
          </a:p>
        </p:txBody>
      </p:sp>
      <p:sp>
        <p:nvSpPr>
          <p:cNvPr id="1177" name="Google Shape;1177;p59"/>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36</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7"/>
          <p:cNvPicPr preferRelativeResize="0"/>
          <p:nvPr/>
        </p:nvPicPr>
        <p:blipFill rotWithShape="1">
          <a:blip r:embed="rId3">
            <a:alphaModFix/>
          </a:blip>
          <a:srcRect/>
          <a:stretch/>
        </p:blipFill>
        <p:spPr>
          <a:xfrm>
            <a:off x="4494975" y="1591238"/>
            <a:ext cx="4649025" cy="3804700"/>
          </a:xfrm>
          <a:prstGeom prst="rect">
            <a:avLst/>
          </a:prstGeom>
          <a:noFill/>
          <a:ln>
            <a:noFill/>
          </a:ln>
        </p:spPr>
      </p:pic>
      <p:sp>
        <p:nvSpPr>
          <p:cNvPr id="63" name="Google Shape;63;p7"/>
          <p:cNvSpPr txBox="1">
            <a:spLocks noGrp="1"/>
          </p:cNvSpPr>
          <p:nvPr>
            <p:ph type="title"/>
          </p:nvPr>
        </p:nvSpPr>
        <p:spPr>
          <a:xfrm>
            <a:off x="357018" y="435678"/>
            <a:ext cx="8405982"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Combatting Procrastination</a:t>
            </a:r>
            <a:endParaRPr/>
          </a:p>
        </p:txBody>
      </p:sp>
      <p:sp>
        <p:nvSpPr>
          <p:cNvPr id="64" name="Google Shape;64;p7"/>
          <p:cNvSpPr txBox="1">
            <a:spLocks noGrp="1"/>
          </p:cNvSpPr>
          <p:nvPr>
            <p:ph type="body" idx="1"/>
          </p:nvPr>
        </p:nvSpPr>
        <p:spPr>
          <a:xfrm>
            <a:off x="396875" y="1362075"/>
            <a:ext cx="4417350" cy="4972050"/>
          </a:xfrm>
          <a:prstGeom prst="rect">
            <a:avLst/>
          </a:prstGeom>
          <a:noFill/>
          <a:ln>
            <a:noFill/>
          </a:ln>
        </p:spPr>
        <p:txBody>
          <a:bodyPr spcFirstLastPara="1" wrap="square" lIns="91425" tIns="45700" rIns="91425" bIns="45700" anchor="t" anchorCtr="0">
            <a:noAutofit/>
          </a:bodyPr>
          <a:lstStyle/>
          <a:p>
            <a:pPr marL="347472" lvl="0" indent="-347472" algn="l" rtl="0">
              <a:lnSpc>
                <a:spcPct val="110000"/>
              </a:lnSpc>
              <a:spcBef>
                <a:spcPts val="440"/>
              </a:spcBef>
              <a:spcAft>
                <a:spcPts val="0"/>
              </a:spcAft>
              <a:buSzPts val="2080"/>
              <a:buFont typeface="Noto Sans Symbols"/>
              <a:buChar char="❖"/>
            </a:pPr>
            <a:r>
              <a:rPr lang="en-US" dirty="0"/>
              <a:t>Identifying why we procrastinate and the internal dialogue we have with ourselves</a:t>
            </a:r>
            <a:br>
              <a:rPr lang="en-US" dirty="0"/>
            </a:b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347472" algn="l" rtl="0">
              <a:lnSpc>
                <a:spcPct val="110000"/>
              </a:lnSpc>
              <a:spcBef>
                <a:spcPts val="440"/>
              </a:spcBef>
              <a:spcAft>
                <a:spcPts val="0"/>
              </a:spcAft>
              <a:buSzPts val="2080"/>
              <a:buFont typeface="Noto Sans Symbols"/>
              <a:buChar char="❖"/>
            </a:pPr>
            <a:r>
              <a:rPr lang="en-US" dirty="0"/>
              <a:t>Creating a proactive strategy to course-correct when you notice you're putting off what needs to be done</a:t>
            </a: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a:p>
            <a:pPr marL="347472" lvl="0" indent="-215392" algn="l" rtl="0">
              <a:lnSpc>
                <a:spcPct val="110000"/>
              </a:lnSpc>
              <a:spcBef>
                <a:spcPts val="440"/>
              </a:spcBef>
              <a:spcAft>
                <a:spcPts val="0"/>
              </a:spcAft>
              <a:buSzPts val="2080"/>
              <a:buFont typeface="Noto Sans Symbols"/>
              <a:buNone/>
            </a:pPr>
            <a:endParaRPr dirty="0"/>
          </a:p>
        </p:txBody>
      </p:sp>
      <p:sp>
        <p:nvSpPr>
          <p:cNvPr id="65" name="Google Shape;65;p7"/>
          <p:cNvSpPr txBox="1">
            <a:spLocks noGrp="1"/>
          </p:cNvSpPr>
          <p:nvPr>
            <p:ph type="sldNum" idx="12"/>
          </p:nvPr>
        </p:nvSpPr>
        <p:spPr>
          <a:xfrm>
            <a:off x="8534400" y="6492240"/>
            <a:ext cx="6096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2"/>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72" name="Google Shape;72;p32"/>
          <p:cNvSpPr txBox="1">
            <a:spLocks noGrp="1"/>
          </p:cNvSpPr>
          <p:nvPr>
            <p:ph type="body" idx="1"/>
          </p:nvPr>
        </p:nvSpPr>
        <p:spPr>
          <a:xfrm>
            <a:off x="396875" y="1362075"/>
            <a:ext cx="8366100" cy="497190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520"/>
              </a:spcBef>
              <a:spcAft>
                <a:spcPts val="0"/>
              </a:spcAft>
              <a:buSzPts val="2080"/>
              <a:buNone/>
            </a:pPr>
            <a:endParaRPr/>
          </a:p>
        </p:txBody>
      </p:sp>
      <p:sp>
        <p:nvSpPr>
          <p:cNvPr id="73" name="Google Shape;73;p32"/>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0" name="Google Shape;80;p33"/>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6</a:t>
            </a:fld>
            <a:endParaRPr/>
          </a:p>
        </p:txBody>
      </p:sp>
      <p:cxnSp>
        <p:nvCxnSpPr>
          <p:cNvPr id="81" name="Google Shape;81;p33"/>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82" name="Google Shape;82;p33"/>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34"/>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89" name="Google Shape;89;p34"/>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7</a:t>
            </a:fld>
            <a:endParaRPr/>
          </a:p>
        </p:txBody>
      </p:sp>
      <p:cxnSp>
        <p:nvCxnSpPr>
          <p:cNvPr id="90" name="Google Shape;90;p34"/>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91" name="Google Shape;91;p34"/>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92" name="Google Shape;92;p34"/>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93" name="Google Shape;93;p34"/>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94" name="Google Shape;94;p34"/>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5"/>
          <p:cNvSpPr txBox="1">
            <a:spLocks noGrp="1"/>
          </p:cNvSpPr>
          <p:nvPr>
            <p:ph type="title"/>
          </p:nvPr>
        </p:nvSpPr>
        <p:spPr>
          <a:xfrm>
            <a:off x="357025" y="435675"/>
            <a:ext cx="86073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400"/>
              <a:t>Where does procrastination impact you most?</a:t>
            </a:r>
            <a:endParaRPr sz="3400"/>
          </a:p>
        </p:txBody>
      </p:sp>
      <p:sp>
        <p:nvSpPr>
          <p:cNvPr id="101" name="Google Shape;101;p35"/>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8</a:t>
            </a:fld>
            <a:endParaRPr/>
          </a:p>
        </p:txBody>
      </p:sp>
      <p:sp>
        <p:nvSpPr>
          <p:cNvPr id="102" name="Google Shape;102;p35"/>
          <p:cNvSpPr/>
          <p:nvPr/>
        </p:nvSpPr>
        <p:spPr>
          <a:xfrm>
            <a:off x="125925" y="1316425"/>
            <a:ext cx="2770800" cy="3284700"/>
          </a:xfrm>
          <a:prstGeom prst="flowChartAlternateProcess">
            <a:avLst/>
          </a:prstGeom>
          <a:solidFill>
            <a:srgbClr val="134F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Open Sans"/>
                <a:ea typeface="Open Sans"/>
                <a:cs typeface="Open Sans"/>
                <a:sym typeface="Open Sans"/>
              </a:rPr>
              <a:t>PERSONAL</a:t>
            </a:r>
            <a:br>
              <a:rPr lang="en-US" sz="1400" b="1" i="0" u="none" strike="noStrike" cap="none">
                <a:solidFill>
                  <a:schemeClr val="lt1"/>
                </a:solidFill>
                <a:latin typeface="Open Sans"/>
                <a:ea typeface="Open Sans"/>
                <a:cs typeface="Open Sans"/>
                <a:sym typeface="Open Sans"/>
              </a:rPr>
            </a:br>
            <a:endParaRPr sz="1400" b="1"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Eating well</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Exercising / Wellness activities</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Getting enough sleep</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Bathing &amp; hygiene</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Health care (i.e. doctor’s visit)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Balancing bank account</a:t>
            </a:r>
            <a:endParaRPr sz="1400" b="0" i="0" u="none" strike="noStrike" cap="none">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a:solidFill>
                  <a:schemeClr val="lt1"/>
                </a:solidFill>
                <a:latin typeface="Open Sans"/>
                <a:ea typeface="Open Sans"/>
                <a:cs typeface="Open Sans"/>
                <a:sym typeface="Open Sans"/>
              </a:rPr>
              <a:t>Relaxation &amp; hobbies</a:t>
            </a:r>
            <a:endParaRPr sz="1400" b="0" i="0" u="none" strike="noStrike" cap="none">
              <a:solidFill>
                <a:schemeClr val="lt1"/>
              </a:solidFill>
              <a:latin typeface="Open Sans"/>
              <a:ea typeface="Open Sans"/>
              <a:cs typeface="Open Sans"/>
              <a:sym typeface="Open Sans"/>
            </a:endParaRPr>
          </a:p>
        </p:txBody>
      </p:sp>
      <p:sp>
        <p:nvSpPr>
          <p:cNvPr id="103" name="Google Shape;103;p35"/>
          <p:cNvSpPr/>
          <p:nvPr/>
        </p:nvSpPr>
        <p:spPr>
          <a:xfrm>
            <a:off x="3062700" y="1316425"/>
            <a:ext cx="3018600" cy="4413300"/>
          </a:xfrm>
          <a:prstGeom prst="flowChartAlternateProcess">
            <a:avLst/>
          </a:prstGeom>
          <a:solidFill>
            <a:srgbClr val="714EA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SCHOOL/COLLEGE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class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class readings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tests/exams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homework/ assignments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papers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Starting long-term projects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Finding a study group</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to an instructor or TA</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Making an advising appointment</a:t>
            </a:r>
            <a:endParaRPr sz="1400" b="0" i="0" u="none" strike="noStrike" cap="none" dirty="0">
              <a:solidFill>
                <a:schemeClr val="lt1"/>
              </a:solidFill>
              <a:latin typeface="Open Sans"/>
              <a:ea typeface="Open Sans"/>
              <a:cs typeface="Open Sans"/>
              <a:sym typeface="Open Sans"/>
            </a:endParaRPr>
          </a:p>
        </p:txBody>
      </p:sp>
      <p:sp>
        <p:nvSpPr>
          <p:cNvPr id="104" name="Google Shape;104;p35"/>
          <p:cNvSpPr/>
          <p:nvPr/>
        </p:nvSpPr>
        <p:spPr>
          <a:xfrm>
            <a:off x="6247275" y="1316425"/>
            <a:ext cx="2770800" cy="3284700"/>
          </a:xfrm>
          <a:prstGeom prst="flowChartAlternateProcess">
            <a:avLst/>
          </a:prstGeom>
          <a:solidFill>
            <a:srgbClr val="741B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SHOPPING/HOME/</a:t>
            </a:r>
            <a:br>
              <a:rPr lang="en-US" sz="1400" b="1" i="0" u="none" strike="noStrike" cap="none" dirty="0">
                <a:solidFill>
                  <a:schemeClr val="lt1"/>
                </a:solidFill>
                <a:latin typeface="Open Sans"/>
                <a:ea typeface="Open Sans"/>
                <a:cs typeface="Open Sans"/>
                <a:sym typeface="Open Sans"/>
              </a:rPr>
            </a:br>
            <a:r>
              <a:rPr lang="en-US" sz="1400" b="1" i="0" u="none" strike="noStrike" cap="none" dirty="0">
                <a:solidFill>
                  <a:schemeClr val="lt1"/>
                </a:solidFill>
                <a:latin typeface="Open Sans"/>
                <a:ea typeface="Open Sans"/>
                <a:cs typeface="Open Sans"/>
                <a:sym typeface="Open Sans"/>
              </a:rPr>
              <a:t>MAINTENANCE</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Paying bills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Getting financial aid taken care of (i.e. FAFSA, forms, </a:t>
            </a:r>
            <a:r>
              <a:rPr lang="en-US" sz="1400" b="0" i="0" u="none" strike="noStrike" cap="none" dirty="0" err="1">
                <a:solidFill>
                  <a:schemeClr val="lt1"/>
                </a:solidFill>
                <a:latin typeface="Open Sans"/>
                <a:ea typeface="Open Sans"/>
                <a:cs typeface="Open Sans"/>
                <a:sym typeface="Open Sans"/>
              </a:rPr>
              <a:t>etc</a:t>
            </a:r>
            <a:r>
              <a:rPr lang="en-US" sz="1400" b="0" i="0" u="none" strike="noStrike" cap="none" dirty="0">
                <a:solidFill>
                  <a:schemeClr val="lt1"/>
                </a:solidFill>
                <a:latin typeface="Open Sans"/>
                <a:ea typeface="Open Sans"/>
                <a:cs typeface="Open Sans"/>
                <a:sym typeface="Open Sans"/>
              </a:rPr>
              <a:t>)</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laundry</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Cleaning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Grocery shopping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Doing dishes</a:t>
            </a:r>
            <a:endParaRPr sz="1400" b="0" i="0" u="none" strike="noStrike" cap="none" dirty="0">
              <a:solidFill>
                <a:schemeClr val="lt1"/>
              </a:solidFill>
              <a:latin typeface="Open Sans"/>
              <a:ea typeface="Open Sans"/>
              <a:cs typeface="Open Sans"/>
              <a:sym typeface="Open Sans"/>
            </a:endParaRPr>
          </a:p>
        </p:txBody>
      </p:sp>
      <p:sp>
        <p:nvSpPr>
          <p:cNvPr id="105" name="Google Shape;105;p35"/>
          <p:cNvSpPr/>
          <p:nvPr/>
        </p:nvSpPr>
        <p:spPr>
          <a:xfrm>
            <a:off x="125925" y="4719875"/>
            <a:ext cx="2770800" cy="1869900"/>
          </a:xfrm>
          <a:prstGeom prst="flowChartAlternateProcess">
            <a:avLst/>
          </a:prstGeom>
          <a:solidFill>
            <a:srgbClr val="0B539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SOCIAL/RELATIONSHIPS</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Talking with friends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Writing email responses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Socializing</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Calling relatives</a:t>
            </a:r>
            <a:endParaRPr sz="1400" b="0" i="0" u="none" strike="noStrike" cap="none" dirty="0">
              <a:solidFill>
                <a:schemeClr val="lt1"/>
              </a:solidFill>
              <a:latin typeface="Open Sans"/>
              <a:ea typeface="Open Sans"/>
              <a:cs typeface="Open Sans"/>
              <a:sym typeface="Open Sans"/>
            </a:endParaRPr>
          </a:p>
        </p:txBody>
      </p:sp>
      <p:sp>
        <p:nvSpPr>
          <p:cNvPr id="106" name="Google Shape;106;p35"/>
          <p:cNvSpPr/>
          <p:nvPr/>
        </p:nvSpPr>
        <p:spPr>
          <a:xfrm>
            <a:off x="6247275" y="4719875"/>
            <a:ext cx="2770800" cy="1869900"/>
          </a:xfrm>
          <a:prstGeom prst="flowChartAlternateProcess">
            <a:avLst/>
          </a:prstGeom>
          <a:solidFill>
            <a:srgbClr val="274E1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Open Sans"/>
                <a:ea typeface="Open Sans"/>
                <a:cs typeface="Open Sans"/>
                <a:sym typeface="Open Sans"/>
              </a:rPr>
              <a:t>WORK/CAREER</a:t>
            </a:r>
            <a:br>
              <a:rPr lang="en-US" sz="1400" b="1" i="0" u="none" strike="noStrike" cap="none" dirty="0">
                <a:solidFill>
                  <a:schemeClr val="lt1"/>
                </a:solidFill>
                <a:latin typeface="Open Sans"/>
                <a:ea typeface="Open Sans"/>
                <a:cs typeface="Open Sans"/>
                <a:sym typeface="Open Sans"/>
              </a:rPr>
            </a:br>
            <a:endParaRPr sz="1400" b="1"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Going to work</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Applying to internships/jobs</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Preparing a resume</a:t>
            </a:r>
            <a:endParaRPr sz="1400" b="0" i="0" u="none" strike="noStrike" cap="none" dirty="0">
              <a:solidFill>
                <a:schemeClr val="lt1"/>
              </a:solidFill>
              <a:latin typeface="Open Sans"/>
              <a:ea typeface="Open Sans"/>
              <a:cs typeface="Open Sans"/>
              <a:sym typeface="Open Sans"/>
            </a:endParaRPr>
          </a:p>
          <a:p>
            <a:pPr marL="457200" marR="0" lvl="0" indent="-317500" algn="l" rtl="0">
              <a:lnSpc>
                <a:spcPct val="100000"/>
              </a:lnSpc>
              <a:spcBef>
                <a:spcPts val="0"/>
              </a:spcBef>
              <a:spcAft>
                <a:spcPts val="0"/>
              </a:spcAft>
              <a:buClr>
                <a:schemeClr val="lt1"/>
              </a:buClr>
              <a:buSzPts val="1400"/>
              <a:buFont typeface="Open Sans"/>
              <a:buChar char="●"/>
            </a:pPr>
            <a:r>
              <a:rPr lang="en-US" sz="1400" b="0" i="0" u="none" strike="noStrike" cap="none" dirty="0">
                <a:solidFill>
                  <a:schemeClr val="lt1"/>
                </a:solidFill>
                <a:latin typeface="Open Sans"/>
                <a:ea typeface="Open Sans"/>
                <a:cs typeface="Open Sans"/>
                <a:sym typeface="Open Sans"/>
              </a:rPr>
              <a:t>Studying for interviews</a:t>
            </a:r>
            <a:endParaRPr sz="1400" b="0" i="0" u="none" strike="noStrike" cap="none" dirty="0">
              <a:solidFill>
                <a:schemeClr val="lt1"/>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6"/>
          <p:cNvSpPr txBox="1">
            <a:spLocks noGrp="1"/>
          </p:cNvSpPr>
          <p:nvPr>
            <p:ph type="title"/>
          </p:nvPr>
        </p:nvSpPr>
        <p:spPr>
          <a:xfrm>
            <a:off x="357018" y="435678"/>
            <a:ext cx="84060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t>Grab a piece of paper!</a:t>
            </a:r>
            <a:endParaRPr/>
          </a:p>
        </p:txBody>
      </p:sp>
      <p:sp>
        <p:nvSpPr>
          <p:cNvPr id="113" name="Google Shape;113;p36"/>
          <p:cNvSpPr txBox="1">
            <a:spLocks noGrp="1"/>
          </p:cNvSpPr>
          <p:nvPr>
            <p:ph type="sldNum" idx="12"/>
          </p:nvPr>
        </p:nvSpPr>
        <p:spPr>
          <a:xfrm>
            <a:off x="8534400" y="6492240"/>
            <a:ext cx="6096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en-US"/>
              <a:t>9</a:t>
            </a:fld>
            <a:endParaRPr/>
          </a:p>
        </p:txBody>
      </p:sp>
      <p:cxnSp>
        <p:nvCxnSpPr>
          <p:cNvPr id="114" name="Google Shape;114;p36"/>
          <p:cNvCxnSpPr/>
          <p:nvPr/>
        </p:nvCxnSpPr>
        <p:spPr>
          <a:xfrm>
            <a:off x="2570175" y="2319425"/>
            <a:ext cx="25200" cy="3309900"/>
          </a:xfrm>
          <a:prstGeom prst="straightConnector1">
            <a:avLst/>
          </a:prstGeom>
          <a:noFill/>
          <a:ln w="9525" cap="flat" cmpd="sng">
            <a:solidFill>
              <a:schemeClr val="dk2"/>
            </a:solidFill>
            <a:prstDash val="solid"/>
            <a:round/>
            <a:headEnd type="none" w="sm" len="sm"/>
            <a:tailEnd type="none" w="sm" len="sm"/>
          </a:ln>
        </p:spPr>
      </p:cxnSp>
      <p:cxnSp>
        <p:nvCxnSpPr>
          <p:cNvPr id="115" name="Google Shape;115;p36"/>
          <p:cNvCxnSpPr/>
          <p:nvPr/>
        </p:nvCxnSpPr>
        <p:spPr>
          <a:xfrm>
            <a:off x="5919650" y="2319425"/>
            <a:ext cx="25200" cy="3309900"/>
          </a:xfrm>
          <a:prstGeom prst="straightConnector1">
            <a:avLst/>
          </a:prstGeom>
          <a:noFill/>
          <a:ln w="9525" cap="flat" cmpd="sng">
            <a:solidFill>
              <a:schemeClr val="dk2"/>
            </a:solidFill>
            <a:prstDash val="solid"/>
            <a:round/>
            <a:headEnd type="none" w="sm" len="sm"/>
            <a:tailEnd type="none" w="sm" len="sm"/>
          </a:ln>
        </p:spPr>
      </p:cxnSp>
      <p:sp>
        <p:nvSpPr>
          <p:cNvPr id="116" name="Google Shape;116;p36"/>
          <p:cNvSpPr txBox="1"/>
          <p:nvPr/>
        </p:nvSpPr>
        <p:spPr>
          <a:xfrm>
            <a:off x="-37500" y="1943300"/>
            <a:ext cx="2507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AVOIDANCE AREAS</a:t>
            </a:r>
            <a:endParaRPr sz="2000" b="1" i="0" u="none" strike="noStrike" cap="none">
              <a:solidFill>
                <a:srgbClr val="000000"/>
              </a:solidFill>
              <a:latin typeface="Open Sans"/>
              <a:ea typeface="Open Sans"/>
              <a:cs typeface="Open Sans"/>
              <a:sym typeface="Open Sans"/>
            </a:endParaRPr>
          </a:p>
        </p:txBody>
      </p:sp>
      <p:sp>
        <p:nvSpPr>
          <p:cNvPr id="117" name="Google Shape;117;p36"/>
          <p:cNvSpPr txBox="1"/>
          <p:nvPr/>
        </p:nvSpPr>
        <p:spPr>
          <a:xfrm>
            <a:off x="238200" y="2858550"/>
            <a:ext cx="1956000" cy="153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When you procrastinate, what do you avoid doing?</a:t>
            </a:r>
            <a:endParaRPr sz="2200" b="0" i="1" u="none" strike="noStrike" cap="none">
              <a:solidFill>
                <a:srgbClr val="000000"/>
              </a:solidFill>
              <a:latin typeface="Calibri"/>
              <a:ea typeface="Calibri"/>
              <a:cs typeface="Calibri"/>
              <a:sym typeface="Calibri"/>
            </a:endParaRPr>
          </a:p>
        </p:txBody>
      </p:sp>
      <p:sp>
        <p:nvSpPr>
          <p:cNvPr id="118" name="Google Shape;118;p36"/>
          <p:cNvSpPr txBox="1"/>
          <p:nvPr/>
        </p:nvSpPr>
        <p:spPr>
          <a:xfrm>
            <a:off x="2894613" y="1943300"/>
            <a:ext cx="27258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Open Sans"/>
                <a:ea typeface="Open Sans"/>
                <a:cs typeface="Open Sans"/>
                <a:sym typeface="Open Sans"/>
              </a:rPr>
              <a:t>PROCRASTINATION BEHAVIORS</a:t>
            </a:r>
            <a:endParaRPr sz="2000" b="1" i="0" u="none" strike="noStrike" cap="none">
              <a:solidFill>
                <a:srgbClr val="000000"/>
              </a:solidFill>
              <a:latin typeface="Open Sans"/>
              <a:ea typeface="Open Sans"/>
              <a:cs typeface="Open Sans"/>
              <a:sym typeface="Open Sans"/>
            </a:endParaRPr>
          </a:p>
        </p:txBody>
      </p:sp>
      <p:sp>
        <p:nvSpPr>
          <p:cNvPr id="119" name="Google Shape;119;p36"/>
          <p:cNvSpPr txBox="1"/>
          <p:nvPr/>
        </p:nvSpPr>
        <p:spPr>
          <a:xfrm>
            <a:off x="2894625" y="2866175"/>
            <a:ext cx="2725800" cy="2216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How do you procrastinate?</a:t>
            </a:r>
            <a:endParaRPr sz="2200" b="0"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Calibri"/>
                <a:ea typeface="Calibri"/>
                <a:cs typeface="Calibri"/>
                <a:sym typeface="Calibri"/>
              </a:rPr>
              <a:t>In other words, what do you do instead of the work that needs to be done?</a:t>
            </a:r>
            <a:endParaRPr sz="2200" b="0" i="1" u="none" strike="noStrike" cap="none">
              <a:solidFill>
                <a:srgbClr val="000000"/>
              </a:solidFill>
              <a:latin typeface="Calibri"/>
              <a:ea typeface="Calibri"/>
              <a:cs typeface="Calibri"/>
              <a:sym typeface="Calibri"/>
            </a:endParaRPr>
          </a:p>
        </p:txBody>
      </p:sp>
      <p:sp>
        <p:nvSpPr>
          <p:cNvPr id="120" name="Google Shape;120;p36"/>
          <p:cNvSpPr txBox="1"/>
          <p:nvPr/>
        </p:nvSpPr>
        <p:spPr>
          <a:xfrm>
            <a:off x="275850" y="5466325"/>
            <a:ext cx="18807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areas</a:t>
            </a:r>
            <a:endParaRPr sz="1400" b="0" i="1" u="none" strike="noStrike" cap="none" dirty="0">
              <a:solidFill>
                <a:srgbClr val="000000"/>
              </a:solidFill>
              <a:latin typeface="Calibri"/>
              <a:ea typeface="Calibri"/>
              <a:cs typeface="Calibri"/>
              <a:sym typeface="Calibri"/>
            </a:endParaRPr>
          </a:p>
        </p:txBody>
      </p:sp>
      <p:sp>
        <p:nvSpPr>
          <p:cNvPr id="121" name="Google Shape;121;p36"/>
          <p:cNvSpPr txBox="1"/>
          <p:nvPr/>
        </p:nvSpPr>
        <p:spPr>
          <a:xfrm>
            <a:off x="3045066" y="5466325"/>
            <a:ext cx="24249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1" u="none" strike="noStrike" cap="none" dirty="0">
                <a:solidFill>
                  <a:srgbClr val="000000"/>
                </a:solidFill>
                <a:latin typeface="Calibri"/>
                <a:ea typeface="Calibri"/>
                <a:cs typeface="Calibri"/>
                <a:sym typeface="Calibri"/>
              </a:rPr>
              <a:t>Identify 3-5 behaviors</a:t>
            </a:r>
            <a:endParaRPr sz="1400" b="0" i="1" u="none" strike="noStrike" cap="none" dirty="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2688</Words>
  <Application>Microsoft Macintosh PowerPoint</Application>
  <PresentationFormat>On-screen Show (4:3)</PresentationFormat>
  <Paragraphs>635</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Noto Sans Symbols</vt:lpstr>
      <vt:lpstr>Arial</vt:lpstr>
      <vt:lpstr>Arial Narrow</vt:lpstr>
      <vt:lpstr>Calibri</vt:lpstr>
      <vt:lpstr>Consolas</vt:lpstr>
      <vt:lpstr>Courier New</vt:lpstr>
      <vt:lpstr>Open Sans</vt:lpstr>
      <vt:lpstr>Times New Roman</vt:lpstr>
      <vt:lpstr>UWTheme-333-Sp18</vt:lpstr>
      <vt:lpstr>Procrastination &amp; Computer Networks</vt:lpstr>
      <vt:lpstr>Lecture Outline</vt:lpstr>
      <vt:lpstr>Let’s Talk Procrastination</vt:lpstr>
      <vt:lpstr>Combatting Procrastination</vt:lpstr>
      <vt:lpstr>Grab a piece of paper!</vt:lpstr>
      <vt:lpstr>Grab a piece of paper!</vt:lpstr>
      <vt:lpstr>Grab a piece of paper!</vt:lpstr>
      <vt:lpstr>Where does procrastination impact you most?</vt:lpstr>
      <vt:lpstr>Grab a piece of paper!</vt:lpstr>
      <vt:lpstr>Grab a piece of paper!</vt:lpstr>
      <vt:lpstr>Lecture Outline</vt:lpstr>
      <vt:lpstr>Completing the Stress Response Cycle</vt:lpstr>
      <vt:lpstr>Completing the Stress Response Cycle</vt:lpstr>
      <vt:lpstr>Lecture Outline</vt:lpstr>
      <vt:lpstr>Gearing up for Finals Week</vt:lpstr>
      <vt:lpstr>Lecture Outline</vt:lpstr>
      <vt:lpstr>Overview of Computer Networks</vt:lpstr>
      <vt:lpstr>Networks = Really, Really Long Wires</vt:lpstr>
      <vt:lpstr>Thinking about the Network: Layers</vt:lpstr>
      <vt:lpstr>Application Layer</vt:lpstr>
      <vt:lpstr>Application Layer</vt:lpstr>
      <vt:lpstr>Data Link Layer</vt:lpstr>
      <vt:lpstr>Data Link Layer</vt:lpstr>
      <vt:lpstr>NIC (Network Interface Card)</vt:lpstr>
      <vt:lpstr>NIC Implementation in Your Computer</vt:lpstr>
      <vt:lpstr>NIC Implementation in Your Computer</vt:lpstr>
      <vt:lpstr>NIC Implementation in Your Computer</vt:lpstr>
      <vt:lpstr>NIC Implementation in Your Computer</vt:lpstr>
      <vt:lpstr>NIC Implementation in Your Computer</vt:lpstr>
      <vt:lpstr>NIC Implementation in Your Computer</vt:lpstr>
      <vt:lpstr>NIC Implementation in Your Computer</vt:lpstr>
      <vt:lpstr>NIC Implementation in Your Computer</vt:lpstr>
      <vt:lpstr>NIC Implementation in Your Computer</vt:lpstr>
      <vt:lpstr>Connecting NIC to Memory</vt:lpstr>
      <vt:lpstr>Takeaways: Networking</vt:lpstr>
      <vt:lpstr>Lecture 18 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Procrastination, Stress, and Networks</dc:title>
  <dc:creator>Aaron Johnston</dc:creator>
  <cp:lastModifiedBy>Eric Fan</cp:lastModifiedBy>
  <cp:revision>70</cp:revision>
  <dcterms:created xsi:type="dcterms:W3CDTF">2018-03-28T08:00:24Z</dcterms:created>
  <dcterms:modified xsi:type="dcterms:W3CDTF">2022-05-26T21:20:53Z</dcterms:modified>
</cp:coreProperties>
</file>